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Anton"/>
      <p:regular r:id="rId19"/>
    </p:embeddedFont>
    <p:embeddedFont>
      <p:font typeface="Anaheim"/>
      <p:regular r:id="rId20"/>
    </p:embeddedFont>
    <p:embeddedFont>
      <p:font typeface="DM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94ABD37-E13C-4917-AEB8-E73EEDE2DD08}">
  <a:tblStyle styleId="{994ABD37-E13C-4917-AEB8-E73EEDE2DD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naheim-regular.fntdata"/><Relationship Id="rId11" Type="http://schemas.openxmlformats.org/officeDocument/2006/relationships/slide" Target="slides/slide5.xml"/><Relationship Id="rId22" Type="http://schemas.openxmlformats.org/officeDocument/2006/relationships/font" Target="fonts/DMSans-bold.fntdata"/><Relationship Id="rId10" Type="http://schemas.openxmlformats.org/officeDocument/2006/relationships/slide" Target="slides/slide4.xml"/><Relationship Id="rId21" Type="http://schemas.openxmlformats.org/officeDocument/2006/relationships/font" Target="fonts/DMSans-regular.fntdata"/><Relationship Id="rId13" Type="http://schemas.openxmlformats.org/officeDocument/2006/relationships/slide" Target="slides/slide7.xml"/><Relationship Id="rId24" Type="http://schemas.openxmlformats.org/officeDocument/2006/relationships/font" Target="fonts/DMSans-boldItalic.fntdata"/><Relationship Id="rId12" Type="http://schemas.openxmlformats.org/officeDocument/2006/relationships/slide" Target="slides/slide6.xml"/><Relationship Id="rId23" Type="http://schemas.openxmlformats.org/officeDocument/2006/relationships/font" Target="fonts/DM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Anton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Slab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gif>
</file>

<file path=ppt/media/image2.gif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75e30e62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75e30e62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6e552fcb8f_5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6e552fcb8f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2f7bd7b1a_1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2f7bd7b1a_1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d3d9c19a6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d3d9c19a6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e552fcb8f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6e552fcb8f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3d9c19a6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3d9c19a6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3e34bfb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d3e34bfb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d3d9c19a6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d3d9c19a6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d3e34bfb5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d3e34bfb5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d3d9c19a60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d3d9c19a60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 flipH="1">
            <a:off x="728125" y="63706"/>
            <a:ext cx="3478500" cy="302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 flipH="1">
            <a:off x="728300" y="4296400"/>
            <a:ext cx="38040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2" name="Google Shape;12;p2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1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84" name="Google Shape;84;p11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1"/>
          <p:cNvSpPr txBox="1"/>
          <p:nvPr>
            <p:ph idx="1" type="subTitle"/>
          </p:nvPr>
        </p:nvSpPr>
        <p:spPr>
          <a:xfrm>
            <a:off x="1734975" y="3204600"/>
            <a:ext cx="56742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9" name="Google Shape;89;p11"/>
          <p:cNvSpPr txBox="1"/>
          <p:nvPr>
            <p:ph hasCustomPrompt="1" type="title"/>
          </p:nvPr>
        </p:nvSpPr>
        <p:spPr>
          <a:xfrm>
            <a:off x="1027000" y="1765850"/>
            <a:ext cx="7089900" cy="1232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list">
  <p:cSld name="BLANK_1"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/>
          <p:nvPr>
            <p:ph idx="1" type="body"/>
          </p:nvPr>
        </p:nvSpPr>
        <p:spPr>
          <a:xfrm>
            <a:off x="720000" y="1273211"/>
            <a:ext cx="7703700" cy="32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atamaran Thin"/>
              <a:buAutoNum type="arabicPeriod"/>
              <a:defRPr sz="1200"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AutoNum type="romanLcPeriod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type="ctrTitle"/>
          </p:nvPr>
        </p:nvSpPr>
        <p:spPr>
          <a:xfrm>
            <a:off x="1410600" y="501027"/>
            <a:ext cx="6322800" cy="3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94" name="Google Shape;94;p13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95" name="Google Shape;95;p13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_2">
    <p:bg>
      <p:bgPr>
        <a:solidFill>
          <a:schemeClr val="dk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ctrTitle"/>
          </p:nvPr>
        </p:nvSpPr>
        <p:spPr>
          <a:xfrm>
            <a:off x="847500" y="618656"/>
            <a:ext cx="3253200" cy="3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1" name="Google Shape;101;p14"/>
          <p:cNvSpPr txBox="1"/>
          <p:nvPr>
            <p:ph idx="1" type="subTitle"/>
          </p:nvPr>
        </p:nvSpPr>
        <p:spPr>
          <a:xfrm>
            <a:off x="1325400" y="860565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2" name="Google Shape;102;p14"/>
          <p:cNvSpPr txBox="1"/>
          <p:nvPr>
            <p:ph idx="2" type="ctrTitle"/>
          </p:nvPr>
        </p:nvSpPr>
        <p:spPr>
          <a:xfrm>
            <a:off x="847500" y="2118012"/>
            <a:ext cx="32532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3" name="Google Shape;103;p14"/>
          <p:cNvSpPr txBox="1"/>
          <p:nvPr>
            <p:ph idx="3" type="subTitle"/>
          </p:nvPr>
        </p:nvSpPr>
        <p:spPr>
          <a:xfrm>
            <a:off x="1325400" y="2453097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4" name="Google Shape;104;p14"/>
          <p:cNvSpPr txBox="1"/>
          <p:nvPr>
            <p:ph idx="4" type="ctrTitle"/>
          </p:nvPr>
        </p:nvSpPr>
        <p:spPr>
          <a:xfrm>
            <a:off x="847500" y="3814099"/>
            <a:ext cx="3253200" cy="3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5" name="Google Shape;105;p14"/>
          <p:cNvSpPr txBox="1"/>
          <p:nvPr>
            <p:ph idx="5" type="subTitle"/>
          </p:nvPr>
        </p:nvSpPr>
        <p:spPr>
          <a:xfrm>
            <a:off x="1325400" y="4056000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6" name="Google Shape;106;p14"/>
          <p:cNvSpPr txBox="1"/>
          <p:nvPr>
            <p:ph idx="6" type="ctrTitle"/>
          </p:nvPr>
        </p:nvSpPr>
        <p:spPr>
          <a:xfrm>
            <a:off x="5043325" y="618656"/>
            <a:ext cx="3253200" cy="3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7" name="Google Shape;107;p14"/>
          <p:cNvSpPr txBox="1"/>
          <p:nvPr>
            <p:ph idx="7" type="subTitle"/>
          </p:nvPr>
        </p:nvSpPr>
        <p:spPr>
          <a:xfrm>
            <a:off x="5043325" y="860565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14"/>
          <p:cNvSpPr txBox="1"/>
          <p:nvPr>
            <p:ph idx="8" type="ctrTitle"/>
          </p:nvPr>
        </p:nvSpPr>
        <p:spPr>
          <a:xfrm>
            <a:off x="5043325" y="2118012"/>
            <a:ext cx="32532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9" name="Google Shape;109;p14"/>
          <p:cNvSpPr txBox="1"/>
          <p:nvPr>
            <p:ph idx="9" type="subTitle"/>
          </p:nvPr>
        </p:nvSpPr>
        <p:spPr>
          <a:xfrm>
            <a:off x="5043325" y="2453097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14"/>
          <p:cNvSpPr txBox="1"/>
          <p:nvPr>
            <p:ph idx="13" type="ctrTitle"/>
          </p:nvPr>
        </p:nvSpPr>
        <p:spPr>
          <a:xfrm>
            <a:off x="5043325" y="3814099"/>
            <a:ext cx="3253200" cy="3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1" name="Google Shape;111;p14"/>
          <p:cNvSpPr txBox="1"/>
          <p:nvPr>
            <p:ph idx="14" type="subTitle"/>
          </p:nvPr>
        </p:nvSpPr>
        <p:spPr>
          <a:xfrm>
            <a:off x="5043325" y="4056001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grpSp>
        <p:nvGrpSpPr>
          <p:cNvPr id="112" name="Google Shape;112;p14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13" name="Google Shape;113;p14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BODY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idx="1" type="subTitle"/>
          </p:nvPr>
        </p:nvSpPr>
        <p:spPr>
          <a:xfrm flipH="1">
            <a:off x="4306525" y="3802275"/>
            <a:ext cx="4109400" cy="8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15"/>
          <p:cNvSpPr txBox="1"/>
          <p:nvPr>
            <p:ph type="title"/>
          </p:nvPr>
        </p:nvSpPr>
        <p:spPr>
          <a:xfrm>
            <a:off x="1877426" y="468350"/>
            <a:ext cx="6538500" cy="16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grpSp>
        <p:nvGrpSpPr>
          <p:cNvPr id="120" name="Google Shape;120;p15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21" name="Google Shape;121;p15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5"/>
          <p:cNvSpPr txBox="1"/>
          <p:nvPr>
            <p:ph idx="2" type="subTitle"/>
          </p:nvPr>
        </p:nvSpPr>
        <p:spPr>
          <a:xfrm flipH="1">
            <a:off x="4306525" y="2362375"/>
            <a:ext cx="4109400" cy="8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type="ctrTitle"/>
          </p:nvPr>
        </p:nvSpPr>
        <p:spPr>
          <a:xfrm>
            <a:off x="978500" y="3193650"/>
            <a:ext cx="1637100" cy="4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720050" y="3614847"/>
            <a:ext cx="21540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16"/>
          <p:cNvSpPr txBox="1"/>
          <p:nvPr>
            <p:ph idx="2" type="ctrTitle"/>
          </p:nvPr>
        </p:nvSpPr>
        <p:spPr>
          <a:xfrm>
            <a:off x="3753413" y="3193650"/>
            <a:ext cx="1637100" cy="4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0" name="Google Shape;130;p16"/>
          <p:cNvSpPr txBox="1"/>
          <p:nvPr>
            <p:ph idx="3" type="subTitle"/>
          </p:nvPr>
        </p:nvSpPr>
        <p:spPr>
          <a:xfrm>
            <a:off x="3494963" y="3614847"/>
            <a:ext cx="21540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16"/>
          <p:cNvSpPr txBox="1"/>
          <p:nvPr>
            <p:ph idx="4" type="ctrTitle"/>
          </p:nvPr>
        </p:nvSpPr>
        <p:spPr>
          <a:xfrm>
            <a:off x="6528356" y="3193650"/>
            <a:ext cx="1637100" cy="4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2" name="Google Shape;132;p16"/>
          <p:cNvSpPr txBox="1"/>
          <p:nvPr>
            <p:ph idx="5" type="subTitle"/>
          </p:nvPr>
        </p:nvSpPr>
        <p:spPr>
          <a:xfrm>
            <a:off x="6269906" y="3614847"/>
            <a:ext cx="21540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33" name="Google Shape;133;p16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34" name="Google Shape;134;p16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138" name="Google Shape;138;p16"/>
          <p:cNvSpPr txBox="1"/>
          <p:nvPr>
            <p:ph idx="6"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_1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/>
          <p:nvPr>
            <p:ph type="ctrTitle"/>
          </p:nvPr>
        </p:nvSpPr>
        <p:spPr>
          <a:xfrm>
            <a:off x="1676700" y="4140210"/>
            <a:ext cx="5790600" cy="57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1" name="Google Shape;141;p17"/>
          <p:cNvSpPr txBox="1"/>
          <p:nvPr>
            <p:ph idx="1" type="subTitle"/>
          </p:nvPr>
        </p:nvSpPr>
        <p:spPr>
          <a:xfrm>
            <a:off x="1676700" y="1738500"/>
            <a:ext cx="5790600" cy="1666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42" name="Google Shape;142;p17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43" name="Google Shape;143;p17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type="ctrTitle"/>
          </p:nvPr>
        </p:nvSpPr>
        <p:spPr>
          <a:xfrm>
            <a:off x="720000" y="809925"/>
            <a:ext cx="3453000" cy="12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49" name="Google Shape;149;p18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50" name="Google Shape;150;p18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ONE_COLUMN_TEXT_1_1"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 txBox="1"/>
          <p:nvPr>
            <p:ph idx="1" type="subTitle"/>
          </p:nvPr>
        </p:nvSpPr>
        <p:spPr>
          <a:xfrm>
            <a:off x="720050" y="3855035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19"/>
          <p:cNvSpPr txBox="1"/>
          <p:nvPr>
            <p:ph idx="2" type="subTitle"/>
          </p:nvPr>
        </p:nvSpPr>
        <p:spPr>
          <a:xfrm>
            <a:off x="3494960" y="3855035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19"/>
          <p:cNvSpPr txBox="1"/>
          <p:nvPr>
            <p:ph idx="3" type="subTitle"/>
          </p:nvPr>
        </p:nvSpPr>
        <p:spPr>
          <a:xfrm>
            <a:off x="6279600" y="3855035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8" name="Google Shape;158;p19"/>
          <p:cNvSpPr txBox="1"/>
          <p:nvPr>
            <p:ph idx="4" type="subTitle"/>
          </p:nvPr>
        </p:nvSpPr>
        <p:spPr>
          <a:xfrm>
            <a:off x="1492950" y="3439023"/>
            <a:ext cx="608100" cy="3021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900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9" name="Google Shape;159;p19"/>
          <p:cNvSpPr txBox="1"/>
          <p:nvPr>
            <p:ph idx="5" type="subTitle"/>
          </p:nvPr>
        </p:nvSpPr>
        <p:spPr>
          <a:xfrm>
            <a:off x="4267911" y="3439023"/>
            <a:ext cx="608100" cy="3021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900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0" name="Google Shape;160;p19"/>
          <p:cNvSpPr txBox="1"/>
          <p:nvPr>
            <p:ph idx="6" type="subTitle"/>
          </p:nvPr>
        </p:nvSpPr>
        <p:spPr>
          <a:xfrm>
            <a:off x="7052550" y="3439023"/>
            <a:ext cx="608100" cy="3021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900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1" name="Google Shape;161;p19"/>
          <p:cNvSpPr txBox="1"/>
          <p:nvPr>
            <p:ph idx="7" type="subTitle"/>
          </p:nvPr>
        </p:nvSpPr>
        <p:spPr>
          <a:xfrm>
            <a:off x="720050" y="2071225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19"/>
          <p:cNvSpPr txBox="1"/>
          <p:nvPr>
            <p:ph idx="8" type="subTitle"/>
          </p:nvPr>
        </p:nvSpPr>
        <p:spPr>
          <a:xfrm>
            <a:off x="3494960" y="2071225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3" name="Google Shape;163;p19"/>
          <p:cNvSpPr txBox="1"/>
          <p:nvPr>
            <p:ph idx="9" type="subTitle"/>
          </p:nvPr>
        </p:nvSpPr>
        <p:spPr>
          <a:xfrm>
            <a:off x="6279600" y="2071225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" name="Google Shape;164;p19"/>
          <p:cNvSpPr txBox="1"/>
          <p:nvPr>
            <p:ph idx="13" type="subTitle"/>
          </p:nvPr>
        </p:nvSpPr>
        <p:spPr>
          <a:xfrm>
            <a:off x="1492950" y="1655200"/>
            <a:ext cx="608100" cy="3021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900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5" name="Google Shape;165;p19"/>
          <p:cNvSpPr txBox="1"/>
          <p:nvPr>
            <p:ph idx="14" type="subTitle"/>
          </p:nvPr>
        </p:nvSpPr>
        <p:spPr>
          <a:xfrm>
            <a:off x="4267911" y="1655200"/>
            <a:ext cx="608100" cy="3021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900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6" name="Google Shape;166;p19"/>
          <p:cNvSpPr txBox="1"/>
          <p:nvPr>
            <p:ph idx="15" type="subTitle"/>
          </p:nvPr>
        </p:nvSpPr>
        <p:spPr>
          <a:xfrm>
            <a:off x="7052550" y="1655200"/>
            <a:ext cx="608100" cy="3021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900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167" name="Google Shape;167;p19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68" name="Google Shape;168;p19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172" name="Google Shape;172;p19"/>
          <p:cNvSpPr txBox="1"/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ONE_COLUMN_TEXT_1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 txBox="1"/>
          <p:nvPr>
            <p:ph idx="1" type="subTitle"/>
          </p:nvPr>
        </p:nvSpPr>
        <p:spPr>
          <a:xfrm>
            <a:off x="1654526" y="3966649"/>
            <a:ext cx="27081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75" name="Google Shape;175;p20"/>
          <p:cNvSpPr txBox="1"/>
          <p:nvPr>
            <p:ph idx="2" type="subTitle"/>
          </p:nvPr>
        </p:nvSpPr>
        <p:spPr>
          <a:xfrm>
            <a:off x="5715850" y="3966654"/>
            <a:ext cx="27081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76" name="Google Shape;176;p20"/>
          <p:cNvSpPr txBox="1"/>
          <p:nvPr>
            <p:ph idx="3" type="subTitle"/>
          </p:nvPr>
        </p:nvSpPr>
        <p:spPr>
          <a:xfrm>
            <a:off x="1654526" y="3628140"/>
            <a:ext cx="2708100" cy="4731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00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7" name="Google Shape;177;p20"/>
          <p:cNvSpPr txBox="1"/>
          <p:nvPr>
            <p:ph idx="4" type="subTitle"/>
          </p:nvPr>
        </p:nvSpPr>
        <p:spPr>
          <a:xfrm>
            <a:off x="5715851" y="3628148"/>
            <a:ext cx="2708100" cy="4731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00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8" name="Google Shape;178;p20"/>
          <p:cNvSpPr txBox="1"/>
          <p:nvPr>
            <p:ph idx="5" type="subTitle"/>
          </p:nvPr>
        </p:nvSpPr>
        <p:spPr>
          <a:xfrm>
            <a:off x="1654526" y="2259747"/>
            <a:ext cx="27081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79" name="Google Shape;179;p20"/>
          <p:cNvSpPr txBox="1"/>
          <p:nvPr>
            <p:ph idx="6" type="subTitle"/>
          </p:nvPr>
        </p:nvSpPr>
        <p:spPr>
          <a:xfrm>
            <a:off x="5715850" y="2259748"/>
            <a:ext cx="27081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80" name="Google Shape;180;p20"/>
          <p:cNvSpPr txBox="1"/>
          <p:nvPr>
            <p:ph idx="7" type="subTitle"/>
          </p:nvPr>
        </p:nvSpPr>
        <p:spPr>
          <a:xfrm>
            <a:off x="1654526" y="1921249"/>
            <a:ext cx="2708100" cy="4731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00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81" name="Google Shape;181;p20"/>
          <p:cNvSpPr txBox="1"/>
          <p:nvPr>
            <p:ph idx="8" type="subTitle"/>
          </p:nvPr>
        </p:nvSpPr>
        <p:spPr>
          <a:xfrm>
            <a:off x="5715851" y="1921249"/>
            <a:ext cx="2708100" cy="4731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00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182" name="Google Shape;182;p20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83" name="Google Shape;183;p20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20"/>
          <p:cNvSpPr txBox="1"/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720000" y="2549375"/>
            <a:ext cx="4494600" cy="17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720000" y="4335225"/>
            <a:ext cx="2956800" cy="49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720000" y="524500"/>
            <a:ext cx="3468900" cy="110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grpSp>
        <p:nvGrpSpPr>
          <p:cNvPr id="20" name="Google Shape;20;p3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21" name="Google Shape;21;p3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ONE_COLUMN_TEXT_1_1_1_1">
    <p:bg>
      <p:bgPr>
        <a:solidFill>
          <a:schemeClr val="dk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idx="1" type="subTitle"/>
          </p:nvPr>
        </p:nvSpPr>
        <p:spPr>
          <a:xfrm>
            <a:off x="728125" y="4145400"/>
            <a:ext cx="3447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0" name="Google Shape;190;p21"/>
          <p:cNvSpPr txBox="1"/>
          <p:nvPr>
            <p:ph idx="2" type="subTitle"/>
          </p:nvPr>
        </p:nvSpPr>
        <p:spPr>
          <a:xfrm>
            <a:off x="4968575" y="4145400"/>
            <a:ext cx="3447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1" name="Google Shape;191;p21"/>
          <p:cNvSpPr txBox="1"/>
          <p:nvPr>
            <p:ph hasCustomPrompt="1" type="title"/>
          </p:nvPr>
        </p:nvSpPr>
        <p:spPr>
          <a:xfrm>
            <a:off x="5292276" y="3622419"/>
            <a:ext cx="2799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sp>
        <p:nvSpPr>
          <p:cNvPr id="192" name="Google Shape;192;p21"/>
          <p:cNvSpPr txBox="1"/>
          <p:nvPr>
            <p:ph hasCustomPrompt="1" idx="3" type="title"/>
          </p:nvPr>
        </p:nvSpPr>
        <p:spPr>
          <a:xfrm>
            <a:off x="1051825" y="3622419"/>
            <a:ext cx="2799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grpSp>
        <p:nvGrpSpPr>
          <p:cNvPr id="193" name="Google Shape;193;p21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94" name="Google Shape;194;p21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198" name="Google Shape;198;p21"/>
          <p:cNvSpPr txBox="1"/>
          <p:nvPr>
            <p:ph idx="4"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9" name="Google Shape;199;p21"/>
          <p:cNvSpPr txBox="1"/>
          <p:nvPr>
            <p:ph idx="5" type="subTitle"/>
          </p:nvPr>
        </p:nvSpPr>
        <p:spPr>
          <a:xfrm>
            <a:off x="728125" y="2178775"/>
            <a:ext cx="3447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p21"/>
          <p:cNvSpPr txBox="1"/>
          <p:nvPr>
            <p:ph idx="6" type="subTitle"/>
          </p:nvPr>
        </p:nvSpPr>
        <p:spPr>
          <a:xfrm>
            <a:off x="4968575" y="2178775"/>
            <a:ext cx="3447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1" name="Google Shape;201;p21"/>
          <p:cNvSpPr txBox="1"/>
          <p:nvPr>
            <p:ph hasCustomPrompt="1" idx="7" type="title"/>
          </p:nvPr>
        </p:nvSpPr>
        <p:spPr>
          <a:xfrm>
            <a:off x="5292276" y="1655794"/>
            <a:ext cx="2799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21"/>
          <p:cNvSpPr txBox="1"/>
          <p:nvPr>
            <p:ph hasCustomPrompt="1" idx="8" type="title"/>
          </p:nvPr>
        </p:nvSpPr>
        <p:spPr>
          <a:xfrm>
            <a:off x="1051825" y="1655794"/>
            <a:ext cx="2799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ans"/>
              <a:buNone/>
              <a:defRPr sz="3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ONE_COLUMN_TEXT_1_1_1_1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ctrTitle"/>
          </p:nvPr>
        </p:nvSpPr>
        <p:spPr>
          <a:xfrm flipH="1">
            <a:off x="720000" y="540000"/>
            <a:ext cx="4592400" cy="10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22"/>
          <p:cNvSpPr txBox="1"/>
          <p:nvPr>
            <p:ph idx="1" type="subTitle"/>
          </p:nvPr>
        </p:nvSpPr>
        <p:spPr>
          <a:xfrm flipH="1">
            <a:off x="720025" y="1730175"/>
            <a:ext cx="2947200" cy="19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06" name="Google Shape;206;p22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207" name="Google Shape;207;p22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idx="1" type="subTitle"/>
          </p:nvPr>
        </p:nvSpPr>
        <p:spPr>
          <a:xfrm flipH="1">
            <a:off x="5253025" y="2970150"/>
            <a:ext cx="3162900" cy="185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5356150" y="468350"/>
            <a:ext cx="3059700" cy="16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grpSp>
        <p:nvGrpSpPr>
          <p:cNvPr id="28" name="Google Shape;28;p4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29" name="Google Shape;29;p4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720025" y="2263850"/>
            <a:ext cx="27150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5700850" y="3155601"/>
            <a:ext cx="27150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720025" y="1847875"/>
            <a:ext cx="2715000" cy="4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5700850" y="2747650"/>
            <a:ext cx="27150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grpSp>
        <p:nvGrpSpPr>
          <p:cNvPr id="38" name="Google Shape;38;p5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39" name="Google Shape;39;p5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Google Shape;43;p5"/>
          <p:cNvSpPr txBox="1"/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6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46" name="Google Shape;46;p6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6"/>
          <p:cNvSpPr txBox="1"/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53" name="Google Shape;53;p7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7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7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7"/>
          <p:cNvSpPr txBox="1"/>
          <p:nvPr>
            <p:ph type="ctrTitle"/>
          </p:nvPr>
        </p:nvSpPr>
        <p:spPr>
          <a:xfrm>
            <a:off x="720025" y="459150"/>
            <a:ext cx="53223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7"/>
          <p:cNvSpPr txBox="1"/>
          <p:nvPr>
            <p:ph idx="1" type="subTitle"/>
          </p:nvPr>
        </p:nvSpPr>
        <p:spPr>
          <a:xfrm>
            <a:off x="720025" y="2888300"/>
            <a:ext cx="3026400" cy="20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/>
          <p:nvPr>
            <p:ph type="title"/>
          </p:nvPr>
        </p:nvSpPr>
        <p:spPr>
          <a:xfrm>
            <a:off x="728125" y="1944450"/>
            <a:ext cx="4020000" cy="12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5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61" name="Google Shape;61;p8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62" name="Google Shape;62;p8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9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68" name="Google Shape;68;p9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" name="Google Shape;72;p9"/>
          <p:cNvSpPr txBox="1"/>
          <p:nvPr>
            <p:ph type="title"/>
          </p:nvPr>
        </p:nvSpPr>
        <p:spPr>
          <a:xfrm>
            <a:off x="3681725" y="2571746"/>
            <a:ext cx="4742100" cy="10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3" name="Google Shape;73;p9"/>
          <p:cNvSpPr txBox="1"/>
          <p:nvPr>
            <p:ph idx="1" type="subTitle"/>
          </p:nvPr>
        </p:nvSpPr>
        <p:spPr>
          <a:xfrm>
            <a:off x="3681936" y="3625646"/>
            <a:ext cx="4742100" cy="7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4" name="Google Shape;74;p9"/>
          <p:cNvSpPr txBox="1"/>
          <p:nvPr>
            <p:ph hasCustomPrompt="1" idx="2" type="title"/>
          </p:nvPr>
        </p:nvSpPr>
        <p:spPr>
          <a:xfrm>
            <a:off x="1664950" y="759325"/>
            <a:ext cx="2100300" cy="1232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0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77" name="Google Shape;77;p10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0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0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0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fmla="val 658" name="adj1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10"/>
          <p:cNvSpPr txBox="1"/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Char char="●"/>
              <a:defRPr sz="18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Relationship Id="rId4" Type="http://schemas.openxmlformats.org/officeDocument/2006/relationships/image" Target="../media/image4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hyperlink" Target="mailto:tiziano.paci@studbocconi.it" TargetMode="External"/><Relationship Id="rId4" Type="http://schemas.openxmlformats.org/officeDocument/2006/relationships/hyperlink" Target="mailto:rebecca.solcia@studbocconi.it" TargetMode="External"/><Relationship Id="rId5" Type="http://schemas.openxmlformats.org/officeDocument/2006/relationships/hyperlink" Target="mailto:ashar.qureshi@studbocconi.it" TargetMode="External"/><Relationship Id="rId6" Type="http://schemas.openxmlformats.org/officeDocument/2006/relationships/image" Target="../media/image6.gif"/><Relationship Id="rId7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Relationship Id="rId4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Relationship Id="rId8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/>
          <p:nvPr>
            <p:ph type="ctrTitle"/>
          </p:nvPr>
        </p:nvSpPr>
        <p:spPr>
          <a:xfrm flipH="1">
            <a:off x="728125" y="2968543"/>
            <a:ext cx="3804000" cy="6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50">
                <a:solidFill>
                  <a:schemeClr val="lt1"/>
                </a:solidFill>
                <a:highlight>
                  <a:schemeClr val="lt2"/>
                </a:highlight>
              </a:rPr>
              <a:t>NLP FINAL PROJECT</a:t>
            </a:r>
            <a:endParaRPr b="0" sz="3150">
              <a:solidFill>
                <a:schemeClr val="lt1"/>
              </a:solidFill>
              <a:highlight>
                <a:schemeClr val="lt2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16" name="Google Shape;216;p23"/>
          <p:cNvSpPr txBox="1"/>
          <p:nvPr>
            <p:ph idx="1" type="subTitle"/>
          </p:nvPr>
        </p:nvSpPr>
        <p:spPr>
          <a:xfrm flipH="1">
            <a:off x="728300" y="4087275"/>
            <a:ext cx="38040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By Tiziano Paci, Rebecca Solcia and Ashar Qureshi</a:t>
            </a:r>
            <a:endParaRPr sz="1300"/>
          </a:p>
        </p:txBody>
      </p:sp>
      <p:sp>
        <p:nvSpPr>
          <p:cNvPr id="217" name="Google Shape;217;p23"/>
          <p:cNvSpPr txBox="1"/>
          <p:nvPr>
            <p:ph type="ctrTitle"/>
          </p:nvPr>
        </p:nvSpPr>
        <p:spPr>
          <a:xfrm flipH="1">
            <a:off x="727975" y="63700"/>
            <a:ext cx="3930000" cy="302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>
                <a:solidFill>
                  <a:schemeClr val="lt2"/>
                </a:solidFill>
              </a:rPr>
              <a:t>LinkedIn</a:t>
            </a:r>
            <a:endParaRPr sz="66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0"/>
              <a:t>S&amp;P 500</a:t>
            </a:r>
            <a:endParaRPr sz="8500">
              <a:solidFill>
                <a:schemeClr val="dk2"/>
              </a:solidFill>
            </a:endParaRPr>
          </a:p>
        </p:txBody>
      </p:sp>
      <p:sp>
        <p:nvSpPr>
          <p:cNvPr id="218" name="Google Shape;218;p23"/>
          <p:cNvSpPr/>
          <p:nvPr/>
        </p:nvSpPr>
        <p:spPr>
          <a:xfrm>
            <a:off x="6248438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6574888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3"/>
          <p:cNvSpPr/>
          <p:nvPr/>
        </p:nvSpPr>
        <p:spPr>
          <a:xfrm>
            <a:off x="6901338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23"/>
          <p:cNvPicPr preferRelativeResize="0"/>
          <p:nvPr/>
        </p:nvPicPr>
        <p:blipFill rotWithShape="1">
          <a:blip r:embed="rId3">
            <a:alphaModFix/>
          </a:blip>
          <a:srcRect b="81710" l="42779" r="44094" t="6693"/>
          <a:stretch/>
        </p:blipFill>
        <p:spPr>
          <a:xfrm flipH="1" rot="10800000">
            <a:off x="4657963" y="889263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3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4657975" y="302207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3"/>
          <p:cNvPicPr preferRelativeResize="0"/>
          <p:nvPr/>
        </p:nvPicPr>
        <p:blipFill rotWithShape="1">
          <a:blip r:embed="rId3">
            <a:alphaModFix/>
          </a:blip>
          <a:srcRect b="81710" l="47142" r="44094" t="6693"/>
          <a:stretch/>
        </p:blipFill>
        <p:spPr>
          <a:xfrm flipH="1" rot="10800000">
            <a:off x="8032396" y="2020951"/>
            <a:ext cx="383475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3"/>
          <p:cNvPicPr preferRelativeResize="0"/>
          <p:nvPr/>
        </p:nvPicPr>
        <p:blipFill rotWithShape="1">
          <a:blip r:embed="rId4">
            <a:alphaModFix/>
          </a:blip>
          <a:srcRect b="10869" l="9202" r="6981" t="6156"/>
          <a:stretch/>
        </p:blipFill>
        <p:spPr>
          <a:xfrm>
            <a:off x="4371135" y="889275"/>
            <a:ext cx="4055340" cy="401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2"/>
          <p:cNvSpPr txBox="1"/>
          <p:nvPr>
            <p:ph type="ctrTitle"/>
          </p:nvPr>
        </p:nvSpPr>
        <p:spPr>
          <a:xfrm flipH="1">
            <a:off x="720000" y="1257650"/>
            <a:ext cx="4592400" cy="10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THANKS!</a:t>
            </a:r>
            <a:endParaRPr sz="8000"/>
          </a:p>
        </p:txBody>
      </p:sp>
      <p:sp>
        <p:nvSpPr>
          <p:cNvPr id="383" name="Google Shape;383;p32"/>
          <p:cNvSpPr/>
          <p:nvPr/>
        </p:nvSpPr>
        <p:spPr>
          <a:xfrm>
            <a:off x="4348181" y="4356522"/>
            <a:ext cx="433002" cy="2558"/>
          </a:xfrm>
          <a:custGeom>
            <a:rect b="b" l="l" r="r" t="t"/>
            <a:pathLst>
              <a:path extrusionOk="0" h="56" w="9478">
                <a:moveTo>
                  <a:pt x="0" y="0"/>
                </a:moveTo>
                <a:lnTo>
                  <a:pt x="0" y="55"/>
                </a:lnTo>
                <a:lnTo>
                  <a:pt x="9477" y="55"/>
                </a:lnTo>
                <a:lnTo>
                  <a:pt x="947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2"/>
          <p:cNvSpPr/>
          <p:nvPr/>
        </p:nvSpPr>
        <p:spPr>
          <a:xfrm>
            <a:off x="4870417" y="4356522"/>
            <a:ext cx="63502" cy="2558"/>
          </a:xfrm>
          <a:custGeom>
            <a:rect b="b" l="l" r="r" t="t"/>
            <a:pathLst>
              <a:path extrusionOk="0" h="56" w="1390">
                <a:moveTo>
                  <a:pt x="1" y="0"/>
                </a:moveTo>
                <a:lnTo>
                  <a:pt x="1" y="55"/>
                </a:lnTo>
                <a:lnTo>
                  <a:pt x="1389" y="55"/>
                </a:lnTo>
                <a:lnTo>
                  <a:pt x="138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2"/>
          <p:cNvSpPr/>
          <p:nvPr/>
        </p:nvSpPr>
        <p:spPr>
          <a:xfrm>
            <a:off x="4577296" y="1206564"/>
            <a:ext cx="55690" cy="51076"/>
          </a:xfrm>
          <a:custGeom>
            <a:rect b="b" l="l" r="r" t="t"/>
            <a:pathLst>
              <a:path extrusionOk="0" h="1118" w="1219">
                <a:moveTo>
                  <a:pt x="610" y="1"/>
                </a:moveTo>
                <a:cubicBezTo>
                  <a:pt x="578" y="1"/>
                  <a:pt x="546" y="17"/>
                  <a:pt x="530" y="50"/>
                </a:cubicBezTo>
                <a:lnTo>
                  <a:pt x="416" y="275"/>
                </a:lnTo>
                <a:cubicBezTo>
                  <a:pt x="406" y="301"/>
                  <a:pt x="380" y="319"/>
                  <a:pt x="351" y="323"/>
                </a:cubicBezTo>
                <a:lnTo>
                  <a:pt x="103" y="359"/>
                </a:lnTo>
                <a:cubicBezTo>
                  <a:pt x="30" y="371"/>
                  <a:pt x="1" y="462"/>
                  <a:pt x="52" y="513"/>
                </a:cubicBezTo>
                <a:lnTo>
                  <a:pt x="231" y="688"/>
                </a:lnTo>
                <a:cubicBezTo>
                  <a:pt x="253" y="709"/>
                  <a:pt x="263" y="738"/>
                  <a:pt x="260" y="768"/>
                </a:cubicBezTo>
                <a:lnTo>
                  <a:pt x="216" y="1012"/>
                </a:lnTo>
                <a:cubicBezTo>
                  <a:pt x="205" y="1069"/>
                  <a:pt x="252" y="1118"/>
                  <a:pt x="305" y="1118"/>
                </a:cubicBezTo>
                <a:cubicBezTo>
                  <a:pt x="319" y="1118"/>
                  <a:pt x="333" y="1114"/>
                  <a:pt x="347" y="1107"/>
                </a:cubicBezTo>
                <a:lnTo>
                  <a:pt x="566" y="990"/>
                </a:lnTo>
                <a:cubicBezTo>
                  <a:pt x="581" y="985"/>
                  <a:pt x="595" y="982"/>
                  <a:pt x="609" y="982"/>
                </a:cubicBezTo>
                <a:cubicBezTo>
                  <a:pt x="624" y="982"/>
                  <a:pt x="637" y="985"/>
                  <a:pt x="650" y="990"/>
                </a:cubicBezTo>
                <a:lnTo>
                  <a:pt x="872" y="1107"/>
                </a:lnTo>
                <a:cubicBezTo>
                  <a:pt x="886" y="1114"/>
                  <a:pt x="900" y="1118"/>
                  <a:pt x="914" y="1118"/>
                </a:cubicBezTo>
                <a:cubicBezTo>
                  <a:pt x="966" y="1118"/>
                  <a:pt x="1012" y="1069"/>
                  <a:pt x="1003" y="1012"/>
                </a:cubicBezTo>
                <a:lnTo>
                  <a:pt x="959" y="768"/>
                </a:lnTo>
                <a:cubicBezTo>
                  <a:pt x="956" y="738"/>
                  <a:pt x="963" y="709"/>
                  <a:pt x="985" y="688"/>
                </a:cubicBezTo>
                <a:lnTo>
                  <a:pt x="1164" y="513"/>
                </a:lnTo>
                <a:cubicBezTo>
                  <a:pt x="1218" y="462"/>
                  <a:pt x="1190" y="371"/>
                  <a:pt x="1116" y="359"/>
                </a:cubicBezTo>
                <a:lnTo>
                  <a:pt x="868" y="323"/>
                </a:lnTo>
                <a:cubicBezTo>
                  <a:pt x="840" y="319"/>
                  <a:pt x="814" y="301"/>
                  <a:pt x="799" y="275"/>
                </a:cubicBezTo>
                <a:lnTo>
                  <a:pt x="690" y="50"/>
                </a:lnTo>
                <a:cubicBezTo>
                  <a:pt x="673" y="17"/>
                  <a:pt x="641" y="1"/>
                  <a:pt x="6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2"/>
          <p:cNvSpPr/>
          <p:nvPr/>
        </p:nvSpPr>
        <p:spPr>
          <a:xfrm>
            <a:off x="4646784" y="3096822"/>
            <a:ext cx="96441" cy="88446"/>
          </a:xfrm>
          <a:custGeom>
            <a:rect b="b" l="l" r="r" t="t"/>
            <a:pathLst>
              <a:path extrusionOk="0" h="1936" w="2111">
                <a:moveTo>
                  <a:pt x="1055" y="1"/>
                </a:moveTo>
                <a:cubicBezTo>
                  <a:pt x="1000" y="1"/>
                  <a:pt x="944" y="30"/>
                  <a:pt x="915" y="88"/>
                </a:cubicBezTo>
                <a:lnTo>
                  <a:pt x="722" y="475"/>
                </a:lnTo>
                <a:cubicBezTo>
                  <a:pt x="700" y="522"/>
                  <a:pt x="656" y="555"/>
                  <a:pt x="606" y="562"/>
                </a:cubicBezTo>
                <a:lnTo>
                  <a:pt x="179" y="624"/>
                </a:lnTo>
                <a:cubicBezTo>
                  <a:pt x="51" y="642"/>
                  <a:pt x="0" y="799"/>
                  <a:pt x="91" y="887"/>
                </a:cubicBezTo>
                <a:lnTo>
                  <a:pt x="401" y="1189"/>
                </a:lnTo>
                <a:cubicBezTo>
                  <a:pt x="438" y="1225"/>
                  <a:pt x="456" y="1277"/>
                  <a:pt x="448" y="1328"/>
                </a:cubicBezTo>
                <a:lnTo>
                  <a:pt x="372" y="1754"/>
                </a:lnTo>
                <a:cubicBezTo>
                  <a:pt x="355" y="1855"/>
                  <a:pt x="436" y="1936"/>
                  <a:pt x="526" y="1936"/>
                </a:cubicBezTo>
                <a:cubicBezTo>
                  <a:pt x="550" y="1936"/>
                  <a:pt x="574" y="1930"/>
                  <a:pt x="598" y="1918"/>
                </a:cubicBezTo>
                <a:lnTo>
                  <a:pt x="981" y="1718"/>
                </a:lnTo>
                <a:cubicBezTo>
                  <a:pt x="1004" y="1705"/>
                  <a:pt x="1030" y="1699"/>
                  <a:pt x="1055" y="1699"/>
                </a:cubicBezTo>
                <a:cubicBezTo>
                  <a:pt x="1080" y="1699"/>
                  <a:pt x="1104" y="1705"/>
                  <a:pt x="1126" y="1718"/>
                </a:cubicBezTo>
                <a:lnTo>
                  <a:pt x="1509" y="1918"/>
                </a:lnTo>
                <a:cubicBezTo>
                  <a:pt x="1533" y="1930"/>
                  <a:pt x="1558" y="1936"/>
                  <a:pt x="1582" y="1936"/>
                </a:cubicBezTo>
                <a:cubicBezTo>
                  <a:pt x="1673" y="1936"/>
                  <a:pt x="1752" y="1855"/>
                  <a:pt x="1735" y="1754"/>
                </a:cubicBezTo>
                <a:lnTo>
                  <a:pt x="1662" y="1328"/>
                </a:lnTo>
                <a:cubicBezTo>
                  <a:pt x="1655" y="1277"/>
                  <a:pt x="1669" y="1225"/>
                  <a:pt x="1706" y="1189"/>
                </a:cubicBezTo>
                <a:lnTo>
                  <a:pt x="2016" y="887"/>
                </a:lnTo>
                <a:cubicBezTo>
                  <a:pt x="2110" y="799"/>
                  <a:pt x="2060" y="642"/>
                  <a:pt x="1932" y="624"/>
                </a:cubicBezTo>
                <a:lnTo>
                  <a:pt x="1502" y="562"/>
                </a:lnTo>
                <a:cubicBezTo>
                  <a:pt x="1451" y="555"/>
                  <a:pt x="1407" y="522"/>
                  <a:pt x="1385" y="475"/>
                </a:cubicBezTo>
                <a:lnTo>
                  <a:pt x="1192" y="88"/>
                </a:lnTo>
                <a:cubicBezTo>
                  <a:pt x="1165" y="30"/>
                  <a:pt x="1110" y="1"/>
                  <a:pt x="105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2"/>
          <p:cNvSpPr txBox="1"/>
          <p:nvPr>
            <p:ph idx="1" type="subTitle"/>
          </p:nvPr>
        </p:nvSpPr>
        <p:spPr>
          <a:xfrm flipH="1">
            <a:off x="720000" y="2553700"/>
            <a:ext cx="2947200" cy="19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 you have any questions?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Feel free to contact us!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tiziano.paci@studbocconi.it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rebecca.solcia@studbocconi.it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ashar.qureshi@studbocconi.it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2"/>
          <p:cNvSpPr/>
          <p:nvPr/>
        </p:nvSpPr>
        <p:spPr>
          <a:xfrm>
            <a:off x="6248438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2"/>
          <p:cNvSpPr/>
          <p:nvPr/>
        </p:nvSpPr>
        <p:spPr>
          <a:xfrm>
            <a:off x="6574888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2"/>
          <p:cNvSpPr/>
          <p:nvPr/>
        </p:nvSpPr>
        <p:spPr>
          <a:xfrm>
            <a:off x="6901338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1" name="Google Shape;391;p32"/>
          <p:cNvPicPr preferRelativeResize="0"/>
          <p:nvPr/>
        </p:nvPicPr>
        <p:blipFill rotWithShape="1">
          <a:blip r:embed="rId6">
            <a:alphaModFix/>
          </a:blip>
          <a:srcRect b="81710" l="42779" r="44094" t="6693"/>
          <a:stretch/>
        </p:blipFill>
        <p:spPr>
          <a:xfrm flipH="1" rot="10800000">
            <a:off x="4990675" y="1061488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2"/>
          <p:cNvPicPr preferRelativeResize="0"/>
          <p:nvPr/>
        </p:nvPicPr>
        <p:blipFill rotWithShape="1">
          <a:blip r:embed="rId6">
            <a:alphaModFix/>
          </a:blip>
          <a:srcRect b="81493" l="50634" r="43731" t="9752"/>
          <a:stretch/>
        </p:blipFill>
        <p:spPr>
          <a:xfrm flipH="1" rot="10800000">
            <a:off x="4567600" y="332147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2"/>
          <p:cNvPicPr preferRelativeResize="0"/>
          <p:nvPr/>
        </p:nvPicPr>
        <p:blipFill rotWithShape="1">
          <a:blip r:embed="rId7">
            <a:alphaModFix/>
          </a:blip>
          <a:srcRect b="16997" l="5657" r="5666" t="4926"/>
          <a:stretch/>
        </p:blipFill>
        <p:spPr>
          <a:xfrm>
            <a:off x="5023187" y="1568975"/>
            <a:ext cx="3270013" cy="2879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2"/>
          <p:cNvPicPr preferRelativeResize="0"/>
          <p:nvPr/>
        </p:nvPicPr>
        <p:blipFill rotWithShape="1">
          <a:blip r:embed="rId6">
            <a:alphaModFix/>
          </a:blip>
          <a:srcRect b="81710" l="47142" r="44094" t="6693"/>
          <a:stretch/>
        </p:blipFill>
        <p:spPr>
          <a:xfrm flipH="1" rot="10800000">
            <a:off x="7978046" y="1795201"/>
            <a:ext cx="383475" cy="50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"/>
          <p:cNvSpPr txBox="1"/>
          <p:nvPr>
            <p:ph type="ctrTitle"/>
          </p:nvPr>
        </p:nvSpPr>
        <p:spPr>
          <a:xfrm>
            <a:off x="847500" y="618656"/>
            <a:ext cx="3253200" cy="3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01.</a:t>
            </a:r>
            <a:r>
              <a:rPr lang="en"/>
              <a:t> ABOUT THE PROJECT</a:t>
            </a:r>
            <a:endParaRPr/>
          </a:p>
        </p:txBody>
      </p:sp>
      <p:sp>
        <p:nvSpPr>
          <p:cNvPr id="230" name="Google Shape;230;p24"/>
          <p:cNvSpPr txBox="1"/>
          <p:nvPr>
            <p:ph idx="1" type="subTitle"/>
          </p:nvPr>
        </p:nvSpPr>
        <p:spPr>
          <a:xfrm>
            <a:off x="1325400" y="860565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the initial idea and what we planned</a:t>
            </a:r>
            <a:endParaRPr/>
          </a:p>
        </p:txBody>
      </p:sp>
      <p:sp>
        <p:nvSpPr>
          <p:cNvPr id="231" name="Google Shape;231;p24"/>
          <p:cNvSpPr txBox="1"/>
          <p:nvPr>
            <p:ph idx="2" type="ctrTitle"/>
          </p:nvPr>
        </p:nvSpPr>
        <p:spPr>
          <a:xfrm>
            <a:off x="847500" y="2118012"/>
            <a:ext cx="32532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02.</a:t>
            </a:r>
            <a:r>
              <a:rPr lang="en"/>
              <a:t> THE DATASET</a:t>
            </a:r>
            <a:endParaRPr/>
          </a:p>
        </p:txBody>
      </p:sp>
      <p:sp>
        <p:nvSpPr>
          <p:cNvPr id="232" name="Google Shape;232;p24"/>
          <p:cNvSpPr txBox="1"/>
          <p:nvPr>
            <p:ph idx="3" type="subTitle"/>
          </p:nvPr>
        </p:nvSpPr>
        <p:spPr>
          <a:xfrm>
            <a:off x="1325400" y="2453097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Intuitions behind the scraping process and general statistics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"/>
          <p:cNvSpPr txBox="1"/>
          <p:nvPr>
            <p:ph idx="4" type="ctrTitle"/>
          </p:nvPr>
        </p:nvSpPr>
        <p:spPr>
          <a:xfrm>
            <a:off x="847500" y="3814099"/>
            <a:ext cx="3253200" cy="3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03.</a:t>
            </a:r>
            <a:r>
              <a:rPr lang="en"/>
              <a:t> PRELIMINARY ANALYSIS</a:t>
            </a:r>
            <a:endParaRPr/>
          </a:p>
        </p:txBody>
      </p:sp>
      <p:sp>
        <p:nvSpPr>
          <p:cNvPr id="234" name="Google Shape;234;p24"/>
          <p:cNvSpPr txBox="1"/>
          <p:nvPr>
            <p:ph idx="5" type="subTitle"/>
          </p:nvPr>
        </p:nvSpPr>
        <p:spPr>
          <a:xfrm>
            <a:off x="1325400" y="4056000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modelling over two different dimensions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 txBox="1"/>
          <p:nvPr>
            <p:ph idx="7" type="subTitle"/>
          </p:nvPr>
        </p:nvSpPr>
        <p:spPr>
          <a:xfrm>
            <a:off x="5043325" y="860575"/>
            <a:ext cx="3161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task comparing baselines and stronger algorithms</a:t>
            </a:r>
            <a:endParaRPr/>
          </a:p>
        </p:txBody>
      </p:sp>
      <p:sp>
        <p:nvSpPr>
          <p:cNvPr id="236" name="Google Shape;236;p24"/>
          <p:cNvSpPr txBox="1"/>
          <p:nvPr>
            <p:ph idx="6" type="ctrTitle"/>
          </p:nvPr>
        </p:nvSpPr>
        <p:spPr>
          <a:xfrm>
            <a:off x="5043325" y="618656"/>
            <a:ext cx="3253200" cy="3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04.</a:t>
            </a:r>
            <a:r>
              <a:rPr lang="en"/>
              <a:t> CLASSIFICATION</a:t>
            </a:r>
            <a:endParaRPr/>
          </a:p>
        </p:txBody>
      </p:sp>
      <p:sp>
        <p:nvSpPr>
          <p:cNvPr id="237" name="Google Shape;237;p24"/>
          <p:cNvSpPr txBox="1"/>
          <p:nvPr>
            <p:ph idx="8" type="ctrTitle"/>
          </p:nvPr>
        </p:nvSpPr>
        <p:spPr>
          <a:xfrm>
            <a:off x="5043325" y="2118012"/>
            <a:ext cx="32532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05.</a:t>
            </a:r>
            <a:r>
              <a:rPr lang="en"/>
              <a:t> STRUCTURED PREDICTION</a:t>
            </a:r>
            <a:endParaRPr/>
          </a:p>
        </p:txBody>
      </p:sp>
      <p:sp>
        <p:nvSpPr>
          <p:cNvPr id="238" name="Google Shape;238;p24"/>
          <p:cNvSpPr txBox="1"/>
          <p:nvPr>
            <p:ph idx="9" type="subTitle"/>
          </p:nvPr>
        </p:nvSpPr>
        <p:spPr>
          <a:xfrm>
            <a:off x="5043325" y="2453100"/>
            <a:ext cx="3253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Labelling process and structured prediction algorithms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4"/>
          <p:cNvSpPr txBox="1"/>
          <p:nvPr>
            <p:ph idx="13" type="ctrTitle"/>
          </p:nvPr>
        </p:nvSpPr>
        <p:spPr>
          <a:xfrm>
            <a:off x="5043325" y="3814099"/>
            <a:ext cx="3253200" cy="3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06.</a:t>
            </a:r>
            <a:r>
              <a:rPr lang="en"/>
              <a:t> CONCLUSION</a:t>
            </a:r>
            <a:endParaRPr/>
          </a:p>
        </p:txBody>
      </p:sp>
      <p:sp>
        <p:nvSpPr>
          <p:cNvPr id="240" name="Google Shape;240;p24"/>
          <p:cNvSpPr txBox="1"/>
          <p:nvPr>
            <p:ph idx="14" type="subTitle"/>
          </p:nvPr>
        </p:nvSpPr>
        <p:spPr>
          <a:xfrm>
            <a:off x="5043325" y="4056001"/>
            <a:ext cx="277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Wrapping up</a:t>
            </a:r>
            <a:endParaRPr/>
          </a:p>
        </p:txBody>
      </p:sp>
      <p:sp>
        <p:nvSpPr>
          <p:cNvPr id="241" name="Google Shape;241;p24"/>
          <p:cNvSpPr/>
          <p:nvPr/>
        </p:nvSpPr>
        <p:spPr>
          <a:xfrm>
            <a:off x="4539762" y="2295263"/>
            <a:ext cx="64500" cy="64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4"/>
          <p:cNvSpPr/>
          <p:nvPr/>
        </p:nvSpPr>
        <p:spPr>
          <a:xfrm>
            <a:off x="4539762" y="3957788"/>
            <a:ext cx="64500" cy="64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3" name="Google Shape;243;p24"/>
          <p:cNvCxnSpPr>
            <a:stCxn id="241" idx="2"/>
            <a:endCxn id="242" idx="0"/>
          </p:cNvCxnSpPr>
          <p:nvPr/>
        </p:nvCxnSpPr>
        <p:spPr>
          <a:xfrm>
            <a:off x="4572012" y="2359763"/>
            <a:ext cx="0" cy="1598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" name="Google Shape;244;p24"/>
          <p:cNvSpPr/>
          <p:nvPr/>
        </p:nvSpPr>
        <p:spPr>
          <a:xfrm>
            <a:off x="4539762" y="618638"/>
            <a:ext cx="64500" cy="64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5" name="Google Shape;245;p24"/>
          <p:cNvCxnSpPr>
            <a:stCxn id="241" idx="0"/>
            <a:endCxn id="244" idx="2"/>
          </p:cNvCxnSpPr>
          <p:nvPr/>
        </p:nvCxnSpPr>
        <p:spPr>
          <a:xfrm rot="10800000">
            <a:off x="4572012" y="683063"/>
            <a:ext cx="0" cy="1612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6" name="Google Shape;246;p24"/>
          <p:cNvPicPr preferRelativeResize="0"/>
          <p:nvPr/>
        </p:nvPicPr>
        <p:blipFill rotWithShape="1">
          <a:blip r:embed="rId3">
            <a:alphaModFix/>
          </a:blip>
          <a:srcRect b="81710" l="42779" r="44094" t="6693"/>
          <a:stretch/>
        </p:blipFill>
        <p:spPr>
          <a:xfrm flipH="1" rot="10800000">
            <a:off x="8128663" y="3174038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4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912688" y="1350550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4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259788" y="3229850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4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8094438" y="479650"/>
            <a:ext cx="254775" cy="3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5"/>
          <p:cNvPicPr preferRelativeResize="0"/>
          <p:nvPr/>
        </p:nvPicPr>
        <p:blipFill rotWithShape="1">
          <a:blip r:embed="rId3">
            <a:alphaModFix/>
          </a:blip>
          <a:srcRect b="4237" l="0" r="0" t="4237"/>
          <a:stretch/>
        </p:blipFill>
        <p:spPr>
          <a:xfrm>
            <a:off x="2690568" y="1673903"/>
            <a:ext cx="3762891" cy="344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5"/>
          <p:cNvSpPr txBox="1"/>
          <p:nvPr>
            <p:ph idx="1" type="subTitle"/>
          </p:nvPr>
        </p:nvSpPr>
        <p:spPr>
          <a:xfrm>
            <a:off x="720025" y="1918625"/>
            <a:ext cx="27150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Does semi-official communication differ across sectors?</a:t>
            </a:r>
            <a:endParaRPr/>
          </a:p>
        </p:txBody>
      </p:sp>
      <p:sp>
        <p:nvSpPr>
          <p:cNvPr id="256" name="Google Shape;256;p25"/>
          <p:cNvSpPr txBox="1"/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MAIN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chemeClr val="dk2"/>
                </a:solidFill>
              </a:rPr>
              <a:t>GOAL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7" name="Google Shape;257;p25"/>
          <p:cNvSpPr txBox="1"/>
          <p:nvPr>
            <p:ph idx="2" type="subTitle"/>
          </p:nvPr>
        </p:nvSpPr>
        <p:spPr>
          <a:xfrm>
            <a:off x="5700850" y="3155601"/>
            <a:ext cx="27150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Create an event-tagger for LinkedIn to create weekly reports related to different subjects</a:t>
            </a:r>
            <a:endParaRPr/>
          </a:p>
        </p:txBody>
      </p:sp>
      <p:sp>
        <p:nvSpPr>
          <p:cNvPr id="258" name="Google Shape;258;p25"/>
          <p:cNvSpPr txBox="1"/>
          <p:nvPr>
            <p:ph idx="3" type="subTitle"/>
          </p:nvPr>
        </p:nvSpPr>
        <p:spPr>
          <a:xfrm>
            <a:off x="720025" y="1502650"/>
            <a:ext cx="2715000" cy="4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CLASSIFICATION</a:t>
            </a:r>
            <a:endParaRPr/>
          </a:p>
        </p:txBody>
      </p:sp>
      <p:sp>
        <p:nvSpPr>
          <p:cNvPr id="259" name="Google Shape;259;p25"/>
          <p:cNvSpPr txBox="1"/>
          <p:nvPr>
            <p:ph idx="4" type="subTitle"/>
          </p:nvPr>
        </p:nvSpPr>
        <p:spPr>
          <a:xfrm>
            <a:off x="5700850" y="2747650"/>
            <a:ext cx="27150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STRUCTURED PREDICTION</a:t>
            </a:r>
            <a:endParaRPr/>
          </a:p>
        </p:txBody>
      </p:sp>
      <p:pic>
        <p:nvPicPr>
          <p:cNvPr id="260" name="Google Shape;260;p25"/>
          <p:cNvPicPr preferRelativeResize="0"/>
          <p:nvPr/>
        </p:nvPicPr>
        <p:blipFill rotWithShape="1">
          <a:blip r:embed="rId4">
            <a:alphaModFix/>
          </a:blip>
          <a:srcRect b="81710" l="42779" r="44094" t="6693"/>
          <a:stretch/>
        </p:blipFill>
        <p:spPr>
          <a:xfrm flipH="1" rot="10800000">
            <a:off x="2532113" y="3775926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5"/>
          <p:cNvPicPr preferRelativeResize="0"/>
          <p:nvPr/>
        </p:nvPicPr>
        <p:blipFill rotWithShape="1">
          <a:blip r:embed="rId4">
            <a:alphaModFix/>
          </a:blip>
          <a:srcRect b="81493" l="50634" r="43731" t="9752"/>
          <a:stretch/>
        </p:blipFill>
        <p:spPr>
          <a:xfrm flipH="1" rot="10800000">
            <a:off x="885963" y="747150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5"/>
          <p:cNvPicPr preferRelativeResize="0"/>
          <p:nvPr/>
        </p:nvPicPr>
        <p:blipFill rotWithShape="1">
          <a:blip r:embed="rId4">
            <a:alphaModFix/>
          </a:blip>
          <a:srcRect b="81710" l="46414" r="44094" t="6693"/>
          <a:stretch/>
        </p:blipFill>
        <p:spPr>
          <a:xfrm flipH="1" rot="10800000">
            <a:off x="5700847" y="1705776"/>
            <a:ext cx="415326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5"/>
          <p:cNvPicPr preferRelativeResize="0"/>
          <p:nvPr/>
        </p:nvPicPr>
        <p:blipFill rotWithShape="1">
          <a:blip r:embed="rId4">
            <a:alphaModFix/>
          </a:blip>
          <a:srcRect b="81493" l="50634" r="43731" t="9752"/>
          <a:stretch/>
        </p:blipFill>
        <p:spPr>
          <a:xfrm flipH="1" rot="10800000">
            <a:off x="7335238" y="2419900"/>
            <a:ext cx="254775" cy="3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8" name="Google Shape;268;p26"/>
          <p:cNvGraphicFramePr/>
          <p:nvPr/>
        </p:nvGraphicFramePr>
        <p:xfrm>
          <a:off x="720025" y="2998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{994ABD37-E13C-4917-AEB8-E73EEDE2DD08}</a:tableStyleId>
              </a:tblPr>
              <a:tblGrid>
                <a:gridCol w="773950"/>
                <a:gridCol w="773950"/>
                <a:gridCol w="773950"/>
                <a:gridCol w="773950"/>
                <a:gridCol w="773950"/>
                <a:gridCol w="773950"/>
              </a:tblGrid>
              <a:tr h="474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Date Posted</a:t>
                      </a:r>
                      <a:endParaRPr b="1"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Media Type</a:t>
                      </a:r>
                      <a:endParaRPr b="1"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Post Text</a:t>
                      </a:r>
                      <a:endParaRPr b="1"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Company</a:t>
                      </a:r>
                      <a:endParaRPr b="1"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Sector</a:t>
                      </a:r>
                      <a:endParaRPr b="1"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Tercile</a:t>
                      </a:r>
                      <a:endParaRPr b="1"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26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2d ago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Video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I am happ..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3M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Industrials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0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6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1y ago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Image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We are..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Intel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Technology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2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6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11mo ago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Video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Together..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Abbott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Healthcare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1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6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...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...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...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...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...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...</a:t>
                      </a:r>
                      <a:endParaRPr sz="10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69" name="Google Shape;269;p26"/>
          <p:cNvSpPr txBox="1"/>
          <p:nvPr>
            <p:ph type="ctrTitle"/>
          </p:nvPr>
        </p:nvSpPr>
        <p:spPr>
          <a:xfrm>
            <a:off x="720025" y="459150"/>
            <a:ext cx="53223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DATASET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70" name="Google Shape;270;p26"/>
          <p:cNvSpPr txBox="1"/>
          <p:nvPr>
            <p:ph idx="1" type="subTitle"/>
          </p:nvPr>
        </p:nvSpPr>
        <p:spPr>
          <a:xfrm>
            <a:off x="720025" y="1652825"/>
            <a:ext cx="4438800" cy="8226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Sector and capitalization of 480 firms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55,000 LinkedIn posts</a:t>
            </a:r>
            <a:endParaRPr/>
          </a:p>
        </p:txBody>
      </p:sp>
      <p:sp>
        <p:nvSpPr>
          <p:cNvPr id="271" name="Google Shape;271;p26"/>
          <p:cNvSpPr/>
          <p:nvPr/>
        </p:nvSpPr>
        <p:spPr>
          <a:xfrm>
            <a:off x="6248438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6"/>
          <p:cNvSpPr/>
          <p:nvPr/>
        </p:nvSpPr>
        <p:spPr>
          <a:xfrm>
            <a:off x="6574888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6"/>
          <p:cNvSpPr/>
          <p:nvPr/>
        </p:nvSpPr>
        <p:spPr>
          <a:xfrm>
            <a:off x="6901338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26"/>
          <p:cNvPicPr preferRelativeResize="0"/>
          <p:nvPr/>
        </p:nvPicPr>
        <p:blipFill rotWithShape="1">
          <a:blip r:embed="rId3">
            <a:alphaModFix/>
          </a:blip>
          <a:srcRect b="81710" l="42779" r="44094" t="6693"/>
          <a:stretch/>
        </p:blipFill>
        <p:spPr>
          <a:xfrm flipH="1" rot="10800000">
            <a:off x="4379313" y="1141751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6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4124538" y="255162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6"/>
          <p:cNvPicPr preferRelativeResize="0"/>
          <p:nvPr/>
        </p:nvPicPr>
        <p:blipFill rotWithShape="1">
          <a:blip r:embed="rId3">
            <a:alphaModFix/>
          </a:blip>
          <a:srcRect b="81710" l="46960" r="44094" t="6693"/>
          <a:stretch/>
        </p:blipFill>
        <p:spPr>
          <a:xfrm flipH="1" rot="10800000">
            <a:off x="8543321" y="1412476"/>
            <a:ext cx="391449" cy="5074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" name="Google Shape;277;p26"/>
          <p:cNvGrpSpPr/>
          <p:nvPr/>
        </p:nvGrpSpPr>
        <p:grpSpPr>
          <a:xfrm>
            <a:off x="5654426" y="971126"/>
            <a:ext cx="2888888" cy="3972447"/>
            <a:chOff x="2371683" y="929768"/>
            <a:chExt cx="2388300" cy="3284100"/>
          </a:xfrm>
        </p:grpSpPr>
        <p:grpSp>
          <p:nvGrpSpPr>
            <p:cNvPr id="278" name="Google Shape;278;p26"/>
            <p:cNvGrpSpPr/>
            <p:nvPr/>
          </p:nvGrpSpPr>
          <p:grpSpPr>
            <a:xfrm>
              <a:off x="2371683" y="929768"/>
              <a:ext cx="2388300" cy="3284100"/>
              <a:chOff x="1835466" y="929768"/>
              <a:chExt cx="2388300" cy="3284100"/>
            </a:xfrm>
          </p:grpSpPr>
          <p:sp>
            <p:nvSpPr>
              <p:cNvPr id="279" name="Google Shape;279;p26"/>
              <p:cNvSpPr/>
              <p:nvPr/>
            </p:nvSpPr>
            <p:spPr>
              <a:xfrm>
                <a:off x="1835466" y="929768"/>
                <a:ext cx="2388300" cy="3284100"/>
              </a:xfrm>
              <a:prstGeom prst="roundRect">
                <a:avLst>
                  <a:gd fmla="val 4846" name="adj"/>
                </a:avLst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80" name="Google Shape;280;p26"/>
              <p:cNvSpPr/>
              <p:nvPr/>
            </p:nvSpPr>
            <p:spPr>
              <a:xfrm>
                <a:off x="2010540" y="1124747"/>
                <a:ext cx="2038200" cy="2909100"/>
              </a:xfrm>
              <a:prstGeom prst="rect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>
                <a:off x="2947422" y="4067543"/>
                <a:ext cx="164400" cy="975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2" name="Google Shape;282;p26"/>
            <p:cNvSpPr/>
            <p:nvPr/>
          </p:nvSpPr>
          <p:spPr>
            <a:xfrm>
              <a:off x="3568016" y="996800"/>
              <a:ext cx="54600" cy="546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3" name="Google Shape;283;p26"/>
          <p:cNvPicPr preferRelativeResize="0"/>
          <p:nvPr/>
        </p:nvPicPr>
        <p:blipFill rotWithShape="1">
          <a:blip r:embed="rId4">
            <a:alphaModFix/>
          </a:blip>
          <a:srcRect b="23565" l="0" r="0" t="-276"/>
          <a:stretch/>
        </p:blipFill>
        <p:spPr>
          <a:xfrm>
            <a:off x="5864436" y="1197127"/>
            <a:ext cx="2468880" cy="3520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/>
          <p:nvPr>
            <p:ph type="ctrTitle"/>
          </p:nvPr>
        </p:nvSpPr>
        <p:spPr>
          <a:xfrm>
            <a:off x="375250" y="602525"/>
            <a:ext cx="2306400" cy="11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2"/>
                </a:solidFill>
              </a:rPr>
              <a:t>SECTOR </a:t>
            </a:r>
            <a:br>
              <a:rPr lang="en" sz="3300">
                <a:solidFill>
                  <a:schemeClr val="dk2"/>
                </a:solidFill>
              </a:rPr>
            </a:br>
            <a:r>
              <a:rPr lang="en" sz="3300">
                <a:solidFill>
                  <a:schemeClr val="dk2"/>
                </a:solidFill>
              </a:rPr>
              <a:t>TOPIC MODEL</a:t>
            </a:r>
            <a:endParaRPr sz="3300">
              <a:solidFill>
                <a:schemeClr val="dk2"/>
              </a:solidFill>
            </a:endParaRPr>
          </a:p>
        </p:txBody>
      </p:sp>
      <p:sp>
        <p:nvSpPr>
          <p:cNvPr id="289" name="Google Shape;289;p2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7"/>
          <p:cNvSpPr txBox="1"/>
          <p:nvPr>
            <p:ph type="ctrTitle"/>
          </p:nvPr>
        </p:nvSpPr>
        <p:spPr>
          <a:xfrm>
            <a:off x="5924375" y="3471550"/>
            <a:ext cx="2927700" cy="10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</a:rPr>
              <a:t>CAPITALIZATION TOPIC MODEL</a:t>
            </a:r>
            <a:endParaRPr sz="3300">
              <a:solidFill>
                <a:schemeClr val="dk1"/>
              </a:solidFill>
            </a:endParaRPr>
          </a:p>
        </p:txBody>
      </p:sp>
      <p:pic>
        <p:nvPicPr>
          <p:cNvPr id="291" name="Google Shape;291;p27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650" y="1967600"/>
            <a:ext cx="4267200" cy="2638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7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3925" y="678715"/>
            <a:ext cx="3988149" cy="2465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8"/>
          <p:cNvSpPr txBox="1"/>
          <p:nvPr>
            <p:ph type="ctrTitle"/>
          </p:nvPr>
        </p:nvSpPr>
        <p:spPr>
          <a:xfrm>
            <a:off x="1676700" y="406085"/>
            <a:ext cx="579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CLASSIFICATION </a:t>
            </a:r>
            <a:r>
              <a:rPr lang="en" sz="4200">
                <a:solidFill>
                  <a:schemeClr val="dk2"/>
                </a:solidFill>
              </a:rPr>
              <a:t>TASK</a:t>
            </a:r>
            <a:endParaRPr sz="4200">
              <a:solidFill>
                <a:schemeClr val="dk2"/>
              </a:solidFill>
            </a:endParaRPr>
          </a:p>
        </p:txBody>
      </p:sp>
      <p:sp>
        <p:nvSpPr>
          <p:cNvPr id="298" name="Google Shape;298;p28"/>
          <p:cNvSpPr txBox="1"/>
          <p:nvPr>
            <p:ph idx="1" type="subTitle"/>
          </p:nvPr>
        </p:nvSpPr>
        <p:spPr>
          <a:xfrm>
            <a:off x="645300" y="2035950"/>
            <a:ext cx="1798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First </a:t>
            </a:r>
            <a:r>
              <a:rPr lang="en" sz="1400" u="sng"/>
              <a:t>baseline</a:t>
            </a:r>
            <a:r>
              <a:rPr b="1" lang="en" sz="1400" u="sng"/>
              <a:t>.</a:t>
            </a:r>
            <a:r>
              <a:rPr lang="en" sz="1400"/>
              <a:t> Most frequent classifier.</a:t>
            </a:r>
            <a:endParaRPr sz="1400"/>
          </a:p>
        </p:txBody>
      </p:sp>
      <p:pic>
        <p:nvPicPr>
          <p:cNvPr id="299" name="Google Shape;299;p28"/>
          <p:cNvPicPr preferRelativeResize="0"/>
          <p:nvPr/>
        </p:nvPicPr>
        <p:blipFill rotWithShape="1">
          <a:blip r:embed="rId3">
            <a:alphaModFix/>
          </a:blip>
          <a:srcRect b="81710" l="42779" r="44094" t="6693"/>
          <a:stretch/>
        </p:blipFill>
        <p:spPr>
          <a:xfrm flipH="1" rot="10800000">
            <a:off x="8064288" y="935188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8"/>
          <p:cNvPicPr preferRelativeResize="0"/>
          <p:nvPr/>
        </p:nvPicPr>
        <p:blipFill rotWithShape="1">
          <a:blip r:embed="rId3">
            <a:alphaModFix/>
          </a:blip>
          <a:srcRect b="81710" l="47480" r="44094" t="6693"/>
          <a:stretch/>
        </p:blipFill>
        <p:spPr>
          <a:xfrm flipH="1" rot="10800000">
            <a:off x="619121" y="4441788"/>
            <a:ext cx="368700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8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619125" y="991000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8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8451425" y="4365600"/>
            <a:ext cx="254775" cy="395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8"/>
          <p:cNvSpPr txBox="1"/>
          <p:nvPr/>
        </p:nvSpPr>
        <p:spPr>
          <a:xfrm>
            <a:off x="645300" y="1543350"/>
            <a:ext cx="17982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MOST FREQUENT</a:t>
            </a:r>
            <a:endParaRPr sz="1700"/>
          </a:p>
        </p:txBody>
      </p:sp>
      <p:sp>
        <p:nvSpPr>
          <p:cNvPr id="304" name="Google Shape;304;p28"/>
          <p:cNvSpPr txBox="1"/>
          <p:nvPr>
            <p:ph idx="1" type="subTitle"/>
          </p:nvPr>
        </p:nvSpPr>
        <p:spPr>
          <a:xfrm>
            <a:off x="645300" y="3862400"/>
            <a:ext cx="1798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Logistic Regression with standard parameters.</a:t>
            </a:r>
            <a:endParaRPr sz="1400"/>
          </a:p>
        </p:txBody>
      </p:sp>
      <p:sp>
        <p:nvSpPr>
          <p:cNvPr id="305" name="Google Shape;305;p28"/>
          <p:cNvSpPr txBox="1"/>
          <p:nvPr/>
        </p:nvSpPr>
        <p:spPr>
          <a:xfrm>
            <a:off x="645300" y="3262850"/>
            <a:ext cx="1798200" cy="4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THE HULK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306" name="Google Shape;306;p28"/>
          <p:cNvSpPr txBox="1"/>
          <p:nvPr>
            <p:ph idx="1" type="subTitle"/>
          </p:nvPr>
        </p:nvSpPr>
        <p:spPr>
          <a:xfrm>
            <a:off x="6653225" y="2035950"/>
            <a:ext cx="1798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Logistic Regression with C = 5 after CV</a:t>
            </a:r>
            <a:endParaRPr sz="1400"/>
          </a:p>
        </p:txBody>
      </p:sp>
      <p:sp>
        <p:nvSpPr>
          <p:cNvPr id="307" name="Google Shape;307;p28"/>
          <p:cNvSpPr txBox="1"/>
          <p:nvPr/>
        </p:nvSpPr>
        <p:spPr>
          <a:xfrm>
            <a:off x="6653225" y="1543350"/>
            <a:ext cx="17982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THE HULK, CV</a:t>
            </a:r>
            <a:endParaRPr sz="1700"/>
          </a:p>
        </p:txBody>
      </p:sp>
      <p:sp>
        <p:nvSpPr>
          <p:cNvPr id="308" name="Google Shape;308;p28"/>
          <p:cNvSpPr txBox="1"/>
          <p:nvPr>
            <p:ph idx="1" type="subTitle"/>
          </p:nvPr>
        </p:nvSpPr>
        <p:spPr>
          <a:xfrm>
            <a:off x="6653225" y="3862400"/>
            <a:ext cx="1798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Gradient Boosting for multinomial classification</a:t>
            </a:r>
            <a:endParaRPr sz="1400"/>
          </a:p>
        </p:txBody>
      </p:sp>
      <p:sp>
        <p:nvSpPr>
          <p:cNvPr id="309" name="Google Shape;309;p28"/>
          <p:cNvSpPr txBox="1"/>
          <p:nvPr/>
        </p:nvSpPr>
        <p:spPr>
          <a:xfrm>
            <a:off x="6653225" y="3262850"/>
            <a:ext cx="1798200" cy="49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XGBOOST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310" name="Google Shape;310;p28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7750" y="1543350"/>
            <a:ext cx="4101225" cy="268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9"/>
          <p:cNvSpPr txBox="1"/>
          <p:nvPr>
            <p:ph type="ctrTitle"/>
          </p:nvPr>
        </p:nvSpPr>
        <p:spPr>
          <a:xfrm>
            <a:off x="720025" y="459150"/>
            <a:ext cx="53223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2"/>
                </a:solidFill>
              </a:rPr>
              <a:t>STRUCTURED PREDICTION</a:t>
            </a:r>
            <a:endParaRPr sz="4200">
              <a:solidFill>
                <a:schemeClr val="dk2"/>
              </a:solidFill>
            </a:endParaRPr>
          </a:p>
        </p:txBody>
      </p:sp>
      <p:sp>
        <p:nvSpPr>
          <p:cNvPr id="316" name="Google Shape;316;p29"/>
          <p:cNvSpPr/>
          <p:nvPr/>
        </p:nvSpPr>
        <p:spPr>
          <a:xfrm>
            <a:off x="6248438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9"/>
          <p:cNvSpPr/>
          <p:nvPr/>
        </p:nvSpPr>
        <p:spPr>
          <a:xfrm>
            <a:off x="6574888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9"/>
          <p:cNvSpPr/>
          <p:nvPr/>
        </p:nvSpPr>
        <p:spPr>
          <a:xfrm>
            <a:off x="6901338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29"/>
          <p:cNvPicPr preferRelativeResize="0"/>
          <p:nvPr/>
        </p:nvPicPr>
        <p:blipFill rotWithShape="1">
          <a:blip r:embed="rId3">
            <a:alphaModFix/>
          </a:blip>
          <a:srcRect b="81710" l="42779" r="44094" t="6693"/>
          <a:stretch/>
        </p:blipFill>
        <p:spPr>
          <a:xfrm flipH="1" rot="10800000">
            <a:off x="240987" y="959976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9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4049663" y="465822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 rotWithShape="1">
          <a:blip r:embed="rId3">
            <a:alphaModFix/>
          </a:blip>
          <a:srcRect b="81710" l="46960" r="44094" t="6693"/>
          <a:stretch/>
        </p:blipFill>
        <p:spPr>
          <a:xfrm flipH="1" rot="10800000">
            <a:off x="8543321" y="1412476"/>
            <a:ext cx="391449" cy="5074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22" name="Google Shape;322;p29"/>
          <p:cNvGraphicFramePr/>
          <p:nvPr/>
        </p:nvGraphicFramePr>
        <p:xfrm>
          <a:off x="737638" y="3982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{994ABD37-E13C-4917-AEB8-E73EEDE2DD08}</a:tableStyleId>
              </a:tblPr>
              <a:tblGrid>
                <a:gridCol w="420850"/>
                <a:gridCol w="653300"/>
                <a:gridCol w="396275"/>
                <a:gridCol w="638450"/>
                <a:gridCol w="382850"/>
                <a:gridCol w="600400"/>
                <a:gridCol w="396275"/>
                <a:gridCol w="498350"/>
                <a:gridCol w="498350"/>
                <a:gridCol w="396275"/>
                <a:gridCol w="749675"/>
                <a:gridCol w="349075"/>
                <a:gridCol w="498350"/>
                <a:gridCol w="498350"/>
                <a:gridCol w="498350"/>
                <a:gridCol w="498350"/>
              </a:tblGrid>
              <a:tr h="229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We’re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bringing</a:t>
                      </a:r>
                      <a:endParaRPr b="1"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2500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Jobs       </a:t>
                      </a:r>
                      <a:endParaRPr b="1"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to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Bellevue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as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part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of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our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investment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in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our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Puget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Sound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plan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Social_Impact</a:t>
                      </a:r>
                      <a:endParaRPr b="1"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Social_Impact</a:t>
                      </a:r>
                      <a:endParaRPr b="1"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O</a:t>
                      </a:r>
                      <a:endParaRPr sz="600">
                        <a:solidFill>
                          <a:schemeClr val="lt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23" name="Google Shape;323;p29"/>
          <p:cNvSpPr txBox="1"/>
          <p:nvPr/>
        </p:nvSpPr>
        <p:spPr>
          <a:xfrm rot="-5400000">
            <a:off x="293650" y="4060850"/>
            <a:ext cx="4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700">
                <a:solidFill>
                  <a:schemeClr val="lt2"/>
                </a:solidFill>
                <a:latin typeface="Anaheim"/>
                <a:ea typeface="Anaheim"/>
                <a:cs typeface="Anaheim"/>
                <a:sym typeface="Anaheim"/>
              </a:rPr>
              <a:t>Sample</a:t>
            </a:r>
            <a:br>
              <a:rPr b="1" lang="en" sz="700">
                <a:solidFill>
                  <a:schemeClr val="lt2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b="1" lang="en" sz="700">
                <a:solidFill>
                  <a:schemeClr val="lt2"/>
                </a:solidFill>
                <a:latin typeface="Anaheim"/>
                <a:ea typeface="Anaheim"/>
                <a:cs typeface="Anaheim"/>
                <a:sym typeface="Anaheim"/>
              </a:rPr>
              <a:t>post</a:t>
            </a:r>
            <a:endParaRPr b="1" sz="700">
              <a:solidFill>
                <a:schemeClr val="lt2"/>
              </a:solidFill>
            </a:endParaRPr>
          </a:p>
        </p:txBody>
      </p:sp>
      <p:sp>
        <p:nvSpPr>
          <p:cNvPr id="324" name="Google Shape;324;p29"/>
          <p:cNvSpPr/>
          <p:nvPr/>
        </p:nvSpPr>
        <p:spPr>
          <a:xfrm>
            <a:off x="6030776" y="1484500"/>
            <a:ext cx="363300" cy="363600"/>
          </a:xfrm>
          <a:prstGeom prst="rect">
            <a:avLst/>
          </a:prstGeom>
          <a:solidFill>
            <a:srgbClr val="0F4C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325" name="Google Shape;325;p29"/>
          <p:cNvSpPr/>
          <p:nvPr/>
        </p:nvSpPr>
        <p:spPr>
          <a:xfrm>
            <a:off x="7501209" y="1484500"/>
            <a:ext cx="363300" cy="363600"/>
          </a:xfrm>
          <a:prstGeom prst="rect">
            <a:avLst/>
          </a:prstGeom>
          <a:solidFill>
            <a:srgbClr val="98BE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326" name="Google Shape;326;p29"/>
          <p:cNvSpPr/>
          <p:nvPr/>
        </p:nvSpPr>
        <p:spPr>
          <a:xfrm>
            <a:off x="4560262" y="2674251"/>
            <a:ext cx="363300" cy="363600"/>
          </a:xfrm>
          <a:prstGeom prst="rect">
            <a:avLst/>
          </a:prstGeom>
          <a:solidFill>
            <a:srgbClr val="C5D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327" name="Google Shape;327;p29"/>
          <p:cNvSpPr/>
          <p:nvPr/>
        </p:nvSpPr>
        <p:spPr>
          <a:xfrm>
            <a:off x="6030776" y="2674251"/>
            <a:ext cx="363300" cy="363600"/>
          </a:xfrm>
          <a:prstGeom prst="rect">
            <a:avLst/>
          </a:prstGeom>
          <a:solidFill>
            <a:srgbClr val="98BE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328" name="Google Shape;328;p29"/>
          <p:cNvSpPr/>
          <p:nvPr/>
        </p:nvSpPr>
        <p:spPr>
          <a:xfrm>
            <a:off x="7501209" y="2674251"/>
            <a:ext cx="363300" cy="363600"/>
          </a:xfrm>
          <a:prstGeom prst="rect">
            <a:avLst/>
          </a:prstGeom>
          <a:solidFill>
            <a:srgbClr val="0F4C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3F3F3"/>
              </a:solidFill>
            </a:endParaRPr>
          </a:p>
        </p:txBody>
      </p:sp>
      <p:sp>
        <p:nvSpPr>
          <p:cNvPr id="329" name="Google Shape;329;p29"/>
          <p:cNvSpPr/>
          <p:nvPr/>
        </p:nvSpPr>
        <p:spPr>
          <a:xfrm>
            <a:off x="4560262" y="1484500"/>
            <a:ext cx="363300" cy="3636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330" name="Google Shape;330;p29"/>
          <p:cNvSpPr txBox="1"/>
          <p:nvPr/>
        </p:nvSpPr>
        <p:spPr>
          <a:xfrm>
            <a:off x="3869971" y="3070424"/>
            <a:ext cx="17439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Financials</a:t>
            </a:r>
            <a:br>
              <a:rPr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Revenues, stocks</a:t>
            </a:r>
            <a:endParaRPr sz="13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31" name="Google Shape;331;p29"/>
          <p:cNvSpPr txBox="1"/>
          <p:nvPr/>
        </p:nvSpPr>
        <p:spPr>
          <a:xfrm>
            <a:off x="5340372" y="3070424"/>
            <a:ext cx="17439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Innovation</a:t>
            </a:r>
            <a:br>
              <a:rPr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New technologies</a:t>
            </a:r>
            <a:endParaRPr sz="13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32" name="Google Shape;332;p29"/>
          <p:cNvSpPr txBox="1"/>
          <p:nvPr/>
        </p:nvSpPr>
        <p:spPr>
          <a:xfrm>
            <a:off x="6818650" y="3070424"/>
            <a:ext cx="17439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Social_Impact</a:t>
            </a:r>
            <a:br>
              <a:rPr b="1"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Donations</a:t>
            </a:r>
            <a:endParaRPr sz="13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33" name="Google Shape;333;p29"/>
          <p:cNvSpPr txBox="1"/>
          <p:nvPr/>
        </p:nvSpPr>
        <p:spPr>
          <a:xfrm>
            <a:off x="4495698" y="2733631"/>
            <a:ext cx="4923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6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rPr>
              <a:t>04</a:t>
            </a:r>
            <a:endParaRPr>
              <a:solidFill>
                <a:srgbClr val="43434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4" name="Google Shape;334;p29"/>
          <p:cNvSpPr txBox="1"/>
          <p:nvPr/>
        </p:nvSpPr>
        <p:spPr>
          <a:xfrm>
            <a:off x="5966140" y="2733631"/>
            <a:ext cx="4923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6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rPr>
              <a:t>05</a:t>
            </a:r>
            <a:endParaRPr>
              <a:solidFill>
                <a:srgbClr val="43434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5" name="Google Shape;335;p29"/>
          <p:cNvSpPr txBox="1"/>
          <p:nvPr/>
        </p:nvSpPr>
        <p:spPr>
          <a:xfrm>
            <a:off x="7444417" y="2733631"/>
            <a:ext cx="4923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6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rPr>
              <a:t>06</a:t>
            </a:r>
            <a:endParaRPr>
              <a:solidFill>
                <a:srgbClr val="F3F3F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6" name="Google Shape;336;p29"/>
          <p:cNvSpPr txBox="1"/>
          <p:nvPr/>
        </p:nvSpPr>
        <p:spPr>
          <a:xfrm>
            <a:off x="3869971" y="1882770"/>
            <a:ext cx="17439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O</a:t>
            </a:r>
            <a:br>
              <a:rPr b="1"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No tag</a:t>
            </a:r>
            <a:endParaRPr sz="13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37" name="Google Shape;337;p29"/>
          <p:cNvSpPr txBox="1"/>
          <p:nvPr/>
        </p:nvSpPr>
        <p:spPr>
          <a:xfrm>
            <a:off x="5340372" y="1882770"/>
            <a:ext cx="17439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Diversity_Inclusion</a:t>
            </a:r>
            <a:br>
              <a:rPr b="1"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Women and Minorities</a:t>
            </a:r>
            <a:endParaRPr sz="13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38" name="Google Shape;338;p29"/>
          <p:cNvSpPr txBox="1"/>
          <p:nvPr/>
        </p:nvSpPr>
        <p:spPr>
          <a:xfrm>
            <a:off x="6818650" y="1882770"/>
            <a:ext cx="17439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Environment</a:t>
            </a:r>
            <a:br>
              <a:rPr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lang="en"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Reusable, zero emission</a:t>
            </a:r>
            <a:endParaRPr sz="13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39" name="Google Shape;339;p29"/>
          <p:cNvSpPr txBox="1"/>
          <p:nvPr/>
        </p:nvSpPr>
        <p:spPr>
          <a:xfrm>
            <a:off x="4495698" y="1545967"/>
            <a:ext cx="4923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6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rPr>
              <a:t>01</a:t>
            </a:r>
            <a:endParaRPr>
              <a:solidFill>
                <a:srgbClr val="F3F3F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0" name="Google Shape;340;p29"/>
          <p:cNvSpPr txBox="1"/>
          <p:nvPr/>
        </p:nvSpPr>
        <p:spPr>
          <a:xfrm>
            <a:off x="5966140" y="1545967"/>
            <a:ext cx="4923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6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rPr>
              <a:t>02</a:t>
            </a:r>
            <a:endParaRPr>
              <a:solidFill>
                <a:srgbClr val="F3F3F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1" name="Google Shape;341;p29"/>
          <p:cNvSpPr txBox="1"/>
          <p:nvPr/>
        </p:nvSpPr>
        <p:spPr>
          <a:xfrm>
            <a:off x="7444417" y="1545967"/>
            <a:ext cx="4923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6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rPr>
              <a:t>03</a:t>
            </a:r>
            <a:endParaRPr>
              <a:solidFill>
                <a:srgbClr val="43434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2" name="Google Shape;342;p29"/>
          <p:cNvSpPr txBox="1"/>
          <p:nvPr/>
        </p:nvSpPr>
        <p:spPr>
          <a:xfrm>
            <a:off x="737650" y="1332100"/>
            <a:ext cx="2637900" cy="22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Char char="+"/>
            </a:pPr>
            <a:r>
              <a:rPr lang="en"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Manual labelling of each token (for thousands of posts) to train our </a:t>
            </a:r>
            <a:r>
              <a:rPr b="1" lang="en"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event-tagger</a:t>
            </a:r>
            <a:r>
              <a:rPr lang="en"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.</a:t>
            </a: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600"/>
              <a:buFont typeface="Anaheim"/>
              <a:buChar char="+"/>
            </a:pPr>
            <a:r>
              <a:rPr lang="en"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Either “no event” tag, or “topic-specific” event tag.</a:t>
            </a: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43" name="Google Shape;343;p29"/>
          <p:cNvSpPr/>
          <p:nvPr/>
        </p:nvSpPr>
        <p:spPr>
          <a:xfrm>
            <a:off x="3497200" y="1358750"/>
            <a:ext cx="400200" cy="22776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0"/>
          <p:cNvSpPr txBox="1"/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MODELS’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chemeClr val="dk2"/>
                </a:solidFill>
              </a:rPr>
              <a:t>PERFORMANCE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349" name="Google Shape;349;p30"/>
          <p:cNvPicPr preferRelativeResize="0"/>
          <p:nvPr/>
        </p:nvPicPr>
        <p:blipFill rotWithShape="1">
          <a:blip r:embed="rId3">
            <a:alphaModFix/>
          </a:blip>
          <a:srcRect b="81710" l="42779" r="44094" t="6693"/>
          <a:stretch/>
        </p:blipFill>
        <p:spPr>
          <a:xfrm flipH="1" rot="10800000">
            <a:off x="1919788" y="4495401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30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809763" y="594750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0"/>
          <p:cNvPicPr preferRelativeResize="0"/>
          <p:nvPr/>
        </p:nvPicPr>
        <p:blipFill rotWithShape="1">
          <a:blip r:embed="rId3">
            <a:alphaModFix/>
          </a:blip>
          <a:srcRect b="81710" l="46414" r="44094" t="6693"/>
          <a:stretch/>
        </p:blipFill>
        <p:spPr>
          <a:xfrm flipH="1" rot="10800000">
            <a:off x="7174697" y="297563"/>
            <a:ext cx="415326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0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8559538" y="1287450"/>
            <a:ext cx="254775" cy="3958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0"/>
          <p:cNvSpPr txBox="1"/>
          <p:nvPr/>
        </p:nvSpPr>
        <p:spPr>
          <a:xfrm>
            <a:off x="767100" y="1181475"/>
            <a:ext cx="17982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PERCEPTRON</a:t>
            </a:r>
            <a:endParaRPr sz="1700"/>
          </a:p>
        </p:txBody>
      </p:sp>
      <p:sp>
        <p:nvSpPr>
          <p:cNvPr id="354" name="Google Shape;354;p30"/>
          <p:cNvSpPr txBox="1"/>
          <p:nvPr/>
        </p:nvSpPr>
        <p:spPr>
          <a:xfrm>
            <a:off x="3733463" y="1181475"/>
            <a:ext cx="1798200" cy="4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LSTM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355" name="Google Shape;355;p30"/>
          <p:cNvSpPr txBox="1"/>
          <p:nvPr/>
        </p:nvSpPr>
        <p:spPr>
          <a:xfrm>
            <a:off x="6623625" y="1181475"/>
            <a:ext cx="1798200" cy="49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BI-LSTM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356" name="Google Shape;356;p30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444" y="2571750"/>
            <a:ext cx="2271501" cy="140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0" title="Points scored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6812" y="1898550"/>
            <a:ext cx="2271513" cy="140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0" title="Points scored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96812" y="3527575"/>
            <a:ext cx="2271525" cy="1404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30" title="Points scored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6987" y="1898550"/>
            <a:ext cx="2271525" cy="140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0" title="Points scored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86977" y="3527575"/>
            <a:ext cx="2271525" cy="1404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1"/>
          <p:cNvSpPr txBox="1"/>
          <p:nvPr>
            <p:ph idx="1" type="subTitle"/>
          </p:nvPr>
        </p:nvSpPr>
        <p:spPr>
          <a:xfrm>
            <a:off x="1263775" y="1791050"/>
            <a:ext cx="64695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['O', 'O', 'O', 'O', 'O', 'O', 'O', 'O', </a:t>
            </a:r>
            <a:r>
              <a:rPr b="1" lang="en" sz="1200"/>
              <a:t>'Environment'</a:t>
            </a:r>
            <a:r>
              <a:rPr lang="en" sz="1200"/>
              <a:t>, 'O', 'O', 'O', 'O', 'O', 'O', 'O', 'O', 'O', 'O', 'O', 'O', 'O', 'O', </a:t>
            </a:r>
            <a:r>
              <a:rPr b="1" lang="en" sz="1200"/>
              <a:t>'Environment'</a:t>
            </a:r>
            <a:r>
              <a:rPr lang="en" sz="1200"/>
              <a:t>, </a:t>
            </a:r>
            <a:r>
              <a:rPr b="1" lang="en" sz="1200"/>
              <a:t>'Environment'</a:t>
            </a:r>
            <a:r>
              <a:rPr lang="en" sz="1200"/>
              <a:t>, 'O', 'O', 'O', 'O', 'O', 'O', 'O', 'O', 'O', 'O', 'O', 'O', 'O', 'O', 'O', 'O', 'O', 'O', 'O', </a:t>
            </a:r>
            <a:r>
              <a:rPr b="1" lang="en" sz="1200"/>
              <a:t>'Environment'</a:t>
            </a:r>
            <a:r>
              <a:rPr lang="en" sz="1200"/>
              <a:t>, 'O', 'O', 'O', </a:t>
            </a:r>
            <a:r>
              <a:rPr b="1" lang="en" sz="1200"/>
              <a:t>'Environment'</a:t>
            </a:r>
            <a:r>
              <a:rPr lang="en" sz="1200"/>
              <a:t>, 'O']</a:t>
            </a:r>
            <a:endParaRPr sz="1200"/>
          </a:p>
        </p:txBody>
      </p:sp>
      <p:sp>
        <p:nvSpPr>
          <p:cNvPr id="366" name="Google Shape;366;p31"/>
          <p:cNvSpPr txBox="1"/>
          <p:nvPr>
            <p:ph idx="3" type="subTitle"/>
          </p:nvPr>
        </p:nvSpPr>
        <p:spPr>
          <a:xfrm rot="-5400000">
            <a:off x="330275" y="1983797"/>
            <a:ext cx="796500" cy="4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STRUCTURED</a:t>
            </a:r>
            <a:br>
              <a:rPr lang="en" sz="1000"/>
            </a:br>
            <a:r>
              <a:rPr lang="en" sz="1000"/>
              <a:t>PERCEPTRON</a:t>
            </a:r>
            <a:endParaRPr sz="1000"/>
          </a:p>
        </p:txBody>
      </p:sp>
      <p:pic>
        <p:nvPicPr>
          <p:cNvPr id="367" name="Google Shape;367;p31"/>
          <p:cNvPicPr preferRelativeResize="0"/>
          <p:nvPr/>
        </p:nvPicPr>
        <p:blipFill rotWithShape="1">
          <a:blip r:embed="rId3">
            <a:alphaModFix/>
          </a:blip>
          <a:srcRect b="81710" l="42779" r="44094" t="6693"/>
          <a:stretch/>
        </p:blipFill>
        <p:spPr>
          <a:xfrm flipH="1" rot="10800000">
            <a:off x="726150" y="4556008"/>
            <a:ext cx="574401" cy="465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1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-12" y="39507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1"/>
          <p:cNvPicPr preferRelativeResize="0"/>
          <p:nvPr/>
        </p:nvPicPr>
        <p:blipFill rotWithShape="1">
          <a:blip r:embed="rId3">
            <a:alphaModFix/>
          </a:blip>
          <a:srcRect b="81710" l="46414" r="44094" t="6693"/>
          <a:stretch/>
        </p:blipFill>
        <p:spPr>
          <a:xfrm flipH="1" rot="10800000">
            <a:off x="8415847" y="1291676"/>
            <a:ext cx="415326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1"/>
          <p:cNvPicPr preferRelativeResize="0"/>
          <p:nvPr/>
        </p:nvPicPr>
        <p:blipFill rotWithShape="1">
          <a:blip r:embed="rId3">
            <a:alphaModFix/>
          </a:blip>
          <a:srcRect b="81493" l="50634" r="43731" t="9752"/>
          <a:stretch/>
        </p:blipFill>
        <p:spPr>
          <a:xfrm flipH="1" rot="10800000">
            <a:off x="8496113" y="2979650"/>
            <a:ext cx="254775" cy="395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1" name="Google Shape;371;p31"/>
          <p:cNvCxnSpPr/>
          <p:nvPr/>
        </p:nvCxnSpPr>
        <p:spPr>
          <a:xfrm>
            <a:off x="1300550" y="2587547"/>
            <a:ext cx="64695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dot"/>
            <a:round/>
            <a:headEnd len="med" w="med" type="diamond"/>
            <a:tailEnd len="med" w="med" type="diamond"/>
          </a:ln>
        </p:spPr>
      </p:cxnSp>
      <p:cxnSp>
        <p:nvCxnSpPr>
          <p:cNvPr id="372" name="Google Shape;372;p31"/>
          <p:cNvCxnSpPr/>
          <p:nvPr/>
        </p:nvCxnSpPr>
        <p:spPr>
          <a:xfrm>
            <a:off x="1337250" y="3767647"/>
            <a:ext cx="64695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dot"/>
            <a:round/>
            <a:headEnd len="med" w="med" type="diamond"/>
            <a:tailEnd len="med" w="med" type="diamond"/>
          </a:ln>
        </p:spPr>
      </p:cxnSp>
      <p:sp>
        <p:nvSpPr>
          <p:cNvPr id="373" name="Google Shape;373;p31"/>
          <p:cNvSpPr txBox="1"/>
          <p:nvPr>
            <p:ph idx="3" type="subTitle"/>
          </p:nvPr>
        </p:nvSpPr>
        <p:spPr>
          <a:xfrm rot="-5400000">
            <a:off x="450600" y="3960394"/>
            <a:ext cx="796500" cy="4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Bi-LSTM</a:t>
            </a:r>
            <a:endParaRPr sz="1000"/>
          </a:p>
        </p:txBody>
      </p:sp>
      <p:sp>
        <p:nvSpPr>
          <p:cNvPr id="374" name="Google Shape;374;p31"/>
          <p:cNvSpPr txBox="1"/>
          <p:nvPr>
            <p:ph idx="3" type="subTitle"/>
          </p:nvPr>
        </p:nvSpPr>
        <p:spPr>
          <a:xfrm rot="-5400000">
            <a:off x="450600" y="2972084"/>
            <a:ext cx="796500" cy="4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LSTM</a:t>
            </a:r>
            <a:endParaRPr sz="1000"/>
          </a:p>
        </p:txBody>
      </p:sp>
      <p:sp>
        <p:nvSpPr>
          <p:cNvPr id="375" name="Google Shape;375;p31"/>
          <p:cNvSpPr txBox="1"/>
          <p:nvPr>
            <p:ph idx="1" type="subTitle"/>
          </p:nvPr>
        </p:nvSpPr>
        <p:spPr>
          <a:xfrm>
            <a:off x="1337250" y="2839455"/>
            <a:ext cx="63960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['O', 'O', 'O', 'O', 'O', 'O', 'O', 'O', </a:t>
            </a:r>
            <a:r>
              <a:rPr b="1" lang="en" sz="1200"/>
              <a:t>'Financials'</a:t>
            </a:r>
            <a:r>
              <a:rPr lang="en" sz="1200"/>
              <a:t>, 'O', 'O', </a:t>
            </a:r>
            <a:r>
              <a:rPr b="1" lang="en" sz="1200"/>
              <a:t>'Environment'</a:t>
            </a:r>
            <a:r>
              <a:rPr lang="en" sz="1200"/>
              <a:t>, </a:t>
            </a:r>
            <a:r>
              <a:rPr b="1" lang="en" sz="1200"/>
              <a:t>'Financials'</a:t>
            </a:r>
            <a:r>
              <a:rPr lang="en" sz="1200"/>
              <a:t>, 'O', 'O', 'O', 'O', 'O', 'O', 'O', 'O', 'O', 'O', </a:t>
            </a:r>
            <a:r>
              <a:rPr b="1" lang="en" sz="1200"/>
              <a:t>'Environment'</a:t>
            </a:r>
            <a:r>
              <a:rPr lang="en" sz="1200"/>
              <a:t>, </a:t>
            </a:r>
            <a:r>
              <a:rPr b="1" lang="en" sz="1200"/>
              <a:t>'Environment'</a:t>
            </a:r>
            <a:r>
              <a:rPr lang="en" sz="1200"/>
              <a:t>, 'O', 'O', 'O', 'O', 'O', 'O', 'O', 'O', 'O', 'O', 'O', 'O', 'O', 'O', 'O', 'O', 'O', 'O', 'O', 'O', 'O', 'O', 'O', 'O', 'O']</a:t>
            </a:r>
            <a:endParaRPr sz="1200"/>
          </a:p>
        </p:txBody>
      </p:sp>
      <p:sp>
        <p:nvSpPr>
          <p:cNvPr id="376" name="Google Shape;376;p31"/>
          <p:cNvSpPr txBox="1"/>
          <p:nvPr>
            <p:ph idx="1" type="subTitle"/>
          </p:nvPr>
        </p:nvSpPr>
        <p:spPr>
          <a:xfrm>
            <a:off x="1410475" y="3879815"/>
            <a:ext cx="63228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['O', 'O', 'O', 'O', 'O', 'O', 'O', 'O', </a:t>
            </a:r>
            <a:r>
              <a:rPr b="1" lang="en" sz="1200"/>
              <a:t>'Financials'</a:t>
            </a:r>
            <a:r>
              <a:rPr lang="en" sz="1200"/>
              <a:t>, 'O', 'O', </a:t>
            </a:r>
            <a:r>
              <a:rPr b="1" lang="en" sz="1200"/>
              <a:t>'Environment'</a:t>
            </a:r>
            <a:r>
              <a:rPr lang="en" sz="1200"/>
              <a:t>, </a:t>
            </a:r>
            <a:r>
              <a:rPr b="1" lang="en" sz="1200"/>
              <a:t>'Financials'</a:t>
            </a:r>
            <a:r>
              <a:rPr lang="en" sz="1200"/>
              <a:t>, 'O', 'O', 'O', 'O', 'O', 'O', 'O', 'O', 'O', 'O', </a:t>
            </a:r>
            <a:r>
              <a:rPr b="1" lang="en" sz="1200"/>
              <a:t>'Environment'</a:t>
            </a:r>
            <a:r>
              <a:rPr lang="en" sz="1200"/>
              <a:t>, </a:t>
            </a:r>
            <a:r>
              <a:rPr b="1" lang="en" sz="1200"/>
              <a:t>'Environment'</a:t>
            </a:r>
            <a:r>
              <a:rPr lang="en" sz="1200"/>
              <a:t>, 'O', 'O', 'O', 'O', 'O', 'O', 'O', 'O', 'O', 'O', 'O', 'O', 'O', 'O', 'O', 'O', 'O', 'O', 'O', 'O', 'O', 'O', 'O', 'O', 'O']</a:t>
            </a:r>
            <a:endParaRPr sz="1200"/>
          </a:p>
        </p:txBody>
      </p:sp>
      <p:sp>
        <p:nvSpPr>
          <p:cNvPr id="377" name="Google Shape;377;p31"/>
          <p:cNvSpPr txBox="1"/>
          <p:nvPr/>
        </p:nvSpPr>
        <p:spPr>
          <a:xfrm>
            <a:off x="595075" y="525013"/>
            <a:ext cx="7806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['Hydrogen’s', 'potential', 'for', 'storing', 'and', 'transporting', 'energy', 'from', 'wind', 'and', 'other', 'renewable', 'sources,', 'makes', 'it', 'a', 'key', 'enabler', 'of', 'a', 'global', 'transition', 'to', 'clean', 'energy', 'and', 'Cummins', 'Inc.', 'is', 'excited', 'to', 'be', 'at', 'the', 'forefront.', 'Take', 'a', 'look', 'at', 'three', 'Cummins', 'installations', 'that', 'use', 'wind', 'energy', 'to', 'generate', 'green', 'hydrogen.']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raphic Design Project Proposal by Slidesgo">
  <a:themeElements>
    <a:clrScheme name="Simple Light">
      <a:dk1>
        <a:srgbClr val="F3F3F3"/>
      </a:dk1>
      <a:lt1>
        <a:srgbClr val="434343"/>
      </a:lt1>
      <a:dk2>
        <a:srgbClr val="0F4C81"/>
      </a:dk2>
      <a:lt2>
        <a:srgbClr val="98BEE0"/>
      </a:lt2>
      <a:accent1>
        <a:srgbClr val="C5D8E9"/>
      </a:accent1>
      <a:accent2>
        <a:srgbClr val="F3F3F3"/>
      </a:accent2>
      <a:accent3>
        <a:srgbClr val="434343"/>
      </a:accent3>
      <a:accent4>
        <a:srgbClr val="0F4C81"/>
      </a:accent4>
      <a:accent5>
        <a:srgbClr val="98BEE0"/>
      </a:accent5>
      <a:accent6>
        <a:srgbClr val="C5D8E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